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6"/>
  </p:notesMasterIdLst>
  <p:sldIdLst>
    <p:sldId id="256" r:id="rId2"/>
    <p:sldId id="675" r:id="rId3"/>
    <p:sldId id="350" r:id="rId4"/>
    <p:sldId id="621" r:id="rId5"/>
    <p:sldId id="622" r:id="rId6"/>
    <p:sldId id="634" r:id="rId7"/>
    <p:sldId id="660" r:id="rId8"/>
    <p:sldId id="540" r:id="rId9"/>
    <p:sldId id="640" r:id="rId10"/>
    <p:sldId id="641" r:id="rId11"/>
    <p:sldId id="989" r:id="rId12"/>
    <p:sldId id="991" r:id="rId13"/>
    <p:sldId id="642" r:id="rId14"/>
    <p:sldId id="643" r:id="rId15"/>
    <p:sldId id="645" r:id="rId16"/>
    <p:sldId id="647" r:id="rId17"/>
    <p:sldId id="925" r:id="rId18"/>
    <p:sldId id="646" r:id="rId19"/>
    <p:sldId id="648" r:id="rId20"/>
    <p:sldId id="649" r:id="rId21"/>
    <p:sldId id="650" r:id="rId22"/>
    <p:sldId id="653" r:id="rId23"/>
    <p:sldId id="655" r:id="rId24"/>
    <p:sldId id="656" r:id="rId25"/>
    <p:sldId id="664" r:id="rId26"/>
    <p:sldId id="665" r:id="rId27"/>
    <p:sldId id="666" r:id="rId28"/>
    <p:sldId id="654" r:id="rId29"/>
    <p:sldId id="992" r:id="rId30"/>
    <p:sldId id="652" r:id="rId31"/>
    <p:sldId id="651" r:id="rId32"/>
    <p:sldId id="658" r:id="rId33"/>
    <p:sldId id="659" r:id="rId34"/>
    <p:sldId id="593" r:id="rId35"/>
    <p:sldId id="491" r:id="rId36"/>
    <p:sldId id="589" r:id="rId37"/>
    <p:sldId id="594" r:id="rId38"/>
    <p:sldId id="595" r:id="rId39"/>
    <p:sldId id="606" r:id="rId40"/>
    <p:sldId id="607" r:id="rId41"/>
    <p:sldId id="673" r:id="rId42"/>
    <p:sldId id="674" r:id="rId43"/>
    <p:sldId id="676" r:id="rId44"/>
    <p:sldId id="924" r:id="rId45"/>
    <p:sldId id="257" r:id="rId46"/>
    <p:sldId id="263" r:id="rId47"/>
    <p:sldId id="264" r:id="rId48"/>
    <p:sldId id="267" r:id="rId49"/>
    <p:sldId id="265" r:id="rId50"/>
    <p:sldId id="266" r:id="rId51"/>
    <p:sldId id="268" r:id="rId52"/>
    <p:sldId id="993" r:id="rId53"/>
    <p:sldId id="269" r:id="rId54"/>
    <p:sldId id="270" r:id="rId55"/>
    <p:sldId id="272" r:id="rId56"/>
    <p:sldId id="273" r:id="rId57"/>
    <p:sldId id="274" r:id="rId58"/>
    <p:sldId id="275" r:id="rId59"/>
    <p:sldId id="276" r:id="rId60"/>
    <p:sldId id="277" r:id="rId61"/>
    <p:sldId id="278" r:id="rId62"/>
    <p:sldId id="279" r:id="rId63"/>
    <p:sldId id="280" r:id="rId64"/>
    <p:sldId id="988" r:id="rId65"/>
    <p:sldId id="281" r:id="rId66"/>
    <p:sldId id="282" r:id="rId67"/>
    <p:sldId id="283" r:id="rId68"/>
    <p:sldId id="284" r:id="rId69"/>
    <p:sldId id="285" r:id="rId70"/>
    <p:sldId id="287" r:id="rId71"/>
    <p:sldId id="288" r:id="rId72"/>
    <p:sldId id="289" r:id="rId73"/>
    <p:sldId id="291" r:id="rId74"/>
    <p:sldId id="322" r:id="rId7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266"/>
    <p:restoredTop sz="86428"/>
  </p:normalViewPr>
  <p:slideViewPr>
    <p:cSldViewPr snapToGrid="0" snapToObjects="1">
      <p:cViewPr varScale="1">
        <p:scale>
          <a:sx n="157" d="100"/>
          <a:sy n="157" d="100"/>
        </p:scale>
        <p:origin x="1296" y="168"/>
      </p:cViewPr>
      <p:guideLst/>
    </p:cSldViewPr>
  </p:slideViewPr>
  <p:outlineViewPr>
    <p:cViewPr>
      <p:scale>
        <a:sx n="33" d="100"/>
        <a:sy n="33" d="100"/>
      </p:scale>
      <p:origin x="0" y="-688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D93BB2-0CF2-674C-A455-8A0DAB3DFFE0}" type="datetimeFigureOut">
              <a:rPr lang="en-US" smtClean="0"/>
              <a:t>11/8/22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1B5F32-EE00-0545-A6AA-EA024B23A8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613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5669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446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7823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8123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348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680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11/8/22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864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11/8/22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35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11/8/22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237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2851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619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4E38F9-AF6C-4941-9980-A5BFFCFC0FDD}" type="datetimeFigureOut">
              <a:rPr lang="en-US" smtClean="0"/>
              <a:t>11/8/22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070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1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81.png"/><Relationship Id="rId7" Type="http://schemas.openxmlformats.org/officeDocument/2006/relationships/image" Target="../media/image39.png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0.png"/><Relationship Id="rId5" Type="http://schemas.openxmlformats.org/officeDocument/2006/relationships/image" Target="../media/image370.png"/><Relationship Id="rId4" Type="http://schemas.openxmlformats.org/officeDocument/2006/relationships/image" Target="../media/image36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5.tiff"/><Relationship Id="rId7" Type="http://schemas.openxmlformats.org/officeDocument/2006/relationships/image" Target="../media/image4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0.png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5.tiff"/><Relationship Id="rId7" Type="http://schemas.openxmlformats.org/officeDocument/2006/relationships/image" Target="../media/image4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0.png"/><Relationship Id="rId10" Type="http://schemas.openxmlformats.org/officeDocument/2006/relationships/image" Target="../media/image140.png"/><Relationship Id="rId4" Type="http://schemas.openxmlformats.org/officeDocument/2006/relationships/image" Target="../media/image24.png"/><Relationship Id="rId9" Type="http://schemas.openxmlformats.org/officeDocument/2006/relationships/image" Target="../media/image5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tiff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20.tif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6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0.png"/><Relationship Id="rId4" Type="http://schemas.openxmlformats.org/officeDocument/2006/relationships/image" Target="../media/image25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20.png"/><Relationship Id="rId7" Type="http://schemas.openxmlformats.org/officeDocument/2006/relationships/image" Target="../media/image66.png"/><Relationship Id="rId2" Type="http://schemas.openxmlformats.org/officeDocument/2006/relationships/image" Target="../media/image6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0.png"/><Relationship Id="rId9" Type="http://schemas.openxmlformats.org/officeDocument/2006/relationships/image" Target="../media/image6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5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11.png"/><Relationship Id="rId7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1.png"/><Relationship Id="rId5" Type="http://schemas.openxmlformats.org/officeDocument/2006/relationships/image" Target="../media/image4.png"/><Relationship Id="rId10" Type="http://schemas.openxmlformats.org/officeDocument/2006/relationships/image" Target="../media/image10.png"/><Relationship Id="rId4" Type="http://schemas.openxmlformats.org/officeDocument/2006/relationships/image" Target="../media/image311.png"/><Relationship Id="rId9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21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21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tiff"/><Relationship Id="rId2" Type="http://schemas.openxmlformats.org/officeDocument/2006/relationships/image" Target="../media/image45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tiff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tiff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tiff"/><Relationship Id="rId2" Type="http://schemas.openxmlformats.org/officeDocument/2006/relationships/image" Target="../media/image54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tiff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tiff"/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3764" y="1112635"/>
            <a:ext cx="9798996" cy="23876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CSE 417T</a:t>
            </a:r>
            <a:br>
              <a:rPr lang="en-US" dirty="0"/>
            </a:br>
            <a:r>
              <a:rPr lang="en-US" dirty="0"/>
              <a:t>Introduction to Machine Learning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663764" y="4774414"/>
            <a:ext cx="11528236" cy="1655762"/>
          </a:xfrm>
        </p:spPr>
        <p:txBody>
          <a:bodyPr>
            <a:normAutofit/>
          </a:bodyPr>
          <a:lstStyle/>
          <a:p>
            <a:endParaRPr lang="en-US" dirty="0"/>
          </a:p>
          <a:p>
            <a:pPr algn="l"/>
            <a:r>
              <a:rPr lang="en-US" sz="3600" dirty="0"/>
              <a:t>Lecture 11</a:t>
            </a:r>
            <a:br>
              <a:rPr lang="en-US" sz="3600" dirty="0"/>
            </a:br>
            <a:r>
              <a:rPr lang="en-US" sz="3600" dirty="0"/>
              <a:t>Instructor: </a:t>
            </a:r>
            <a:r>
              <a:rPr lang="en-US" sz="3600" dirty="0" err="1"/>
              <a:t>Chien</a:t>
            </a:r>
            <a:r>
              <a:rPr lang="en-US" sz="3600" dirty="0"/>
              <a:t>-Ju (CJ) Ho</a:t>
            </a:r>
          </a:p>
        </p:txBody>
      </p:sp>
    </p:spTree>
    <p:extLst>
      <p:ext uri="{BB962C8B-B14F-4D97-AF65-F5344CB8AC3E}">
        <p14:creationId xmlns:p14="http://schemas.microsoft.com/office/powerpoint/2010/main" val="12830641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23B2EA3-89D9-0C45-91E7-89958C8E23F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Review of Test Set (Estimate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23B2EA3-89D9-0C45-91E7-89958C8E23F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0FF3B45-7610-8D47-B62C-8D1DF89D4FB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44826" y="1825624"/>
                <a:ext cx="11139478" cy="4740827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Out-of-sample error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</m:d>
                  </m:oMath>
                </a14:m>
                <a:r>
                  <a:rPr lang="en-US" b="0" dirty="0">
                    <a:solidFill>
                      <a:schemeClr val="accent1"/>
                    </a:solidFill>
                    <a:ea typeface="Cambria Math" panose="02040503050406030204" pitchFamily="18" charset="0"/>
                  </a:rPr>
                  <a:t>  </a:t>
                </a:r>
              </a:p>
              <a:p>
                <a:pPr lvl="1"/>
                <a:r>
                  <a:rPr lang="en-US" b="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Key: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b="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need to be </a:t>
                </a:r>
                <a:r>
                  <a:rPr lang="en-US" b="0" dirty="0">
                    <a:solidFill>
                      <a:srgbClr val="C00000"/>
                    </a:solidFill>
                    <a:ea typeface="Cambria Math" panose="02040503050406030204" pitchFamily="18" charset="0"/>
                  </a:rPr>
                  <a:t>out of sample </a:t>
                </a:r>
                <a:r>
                  <a:rPr lang="en-US" b="0" dirty="0">
                    <a:solidFill>
                      <a:schemeClr val="bg1">
                        <a:lumMod val="65000"/>
                      </a:schemeClr>
                    </a:solidFill>
                    <a:ea typeface="Cambria Math" panose="02040503050406030204" pitchFamily="18" charset="0"/>
                  </a:rPr>
                  <a:t>(i.e., not in training, not used in the selection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b="0" dirty="0">
                    <a:solidFill>
                      <a:schemeClr val="bg1">
                        <a:lumMod val="65000"/>
                      </a:schemeClr>
                    </a:solidFill>
                    <a:ea typeface="Cambria Math" panose="02040503050406030204" pitchFamily="18" charset="0"/>
                  </a:rPr>
                  <a:t>)</a:t>
                </a:r>
                <a:endParaRPr lang="en-US" sz="2800" dirty="0">
                  <a:solidFill>
                    <a:schemeClr val="bg1">
                      <a:lumMod val="65000"/>
                    </a:schemeClr>
                  </a:solidFill>
                  <a:ea typeface="Cambria Math" panose="02040503050406030204" pitchFamily="18" charset="0"/>
                </a:endParaRPr>
              </a:p>
              <a:p>
                <a:endParaRPr lang="en-US" dirty="0">
                  <a:ea typeface="Cambria Math" panose="02040503050406030204" pitchFamily="18" charset="0"/>
                </a:endParaRPr>
              </a:p>
              <a:p>
                <a:r>
                  <a:rPr lang="en-US" dirty="0">
                    <a:ea typeface="Cambria Math" panose="02040503050406030204" pitchFamily="18" charset="0"/>
                  </a:rPr>
                  <a:t>Test 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𝑡𝑒𝑠𝑡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={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,…,(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)}</m:t>
                    </m:r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 lvl="1"/>
                <a:endParaRPr lang="en-US" sz="200" dirty="0">
                  <a:ea typeface="Cambria Math" panose="02040503050406030204" pitchFamily="18" charset="0"/>
                </a:endParaRPr>
              </a:p>
              <a:p>
                <a:pPr lvl="1"/>
                <a:r>
                  <a:rPr lang="en-US" dirty="0">
                    <a:ea typeface="Cambria Math" panose="02040503050406030204" pitchFamily="18" charset="0"/>
                  </a:rPr>
                  <a:t>Reserve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data points</a:t>
                </a:r>
              </a:p>
              <a:p>
                <a:pPr lvl="1"/>
                <a:r>
                  <a:rPr lang="en-US" dirty="0">
                    <a:solidFill>
                      <a:srgbClr val="C00000"/>
                    </a:solidFill>
                    <a:ea typeface="Cambria Math" panose="02040503050406030204" pitchFamily="18" charset="0"/>
                  </a:rPr>
                  <a:t>None</a:t>
                </a:r>
                <a:r>
                  <a:rPr lang="en-US" dirty="0">
                    <a:ea typeface="Cambria Math" panose="02040503050406030204" pitchFamily="18" charset="0"/>
                  </a:rPr>
                  <a:t> of the data points in </a:t>
                </a:r>
                <a:r>
                  <a:rPr lang="en-US" dirty="0">
                    <a:solidFill>
                      <a:srgbClr val="C00000"/>
                    </a:solidFill>
                    <a:ea typeface="Cambria Math" panose="02040503050406030204" pitchFamily="18" charset="0"/>
                  </a:rPr>
                  <a:t>test set </a:t>
                </a:r>
                <a:r>
                  <a:rPr lang="en-US" dirty="0">
                    <a:ea typeface="Cambria Math" panose="02040503050406030204" pitchFamily="18" charset="0"/>
                  </a:rPr>
                  <a:t>can be </a:t>
                </a:r>
                <a:r>
                  <a:rPr lang="en-US" dirty="0">
                    <a:solidFill>
                      <a:srgbClr val="C00000"/>
                    </a:solidFill>
                    <a:ea typeface="Cambria Math" panose="02040503050406030204" pitchFamily="18" charset="0"/>
                  </a:rPr>
                  <a:t>involved in training</a:t>
                </a:r>
              </a:p>
              <a:p>
                <a:pPr marL="0" indent="0">
                  <a:buNone/>
                </a:pPr>
                <a:endParaRPr lang="en-US" dirty="0">
                  <a:solidFill>
                    <a:srgbClr val="C00000"/>
                  </a:solidFill>
                  <a:ea typeface="Cambria Math" panose="02040503050406030204" pitchFamily="18" charset="0"/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Using the data in test set to estimate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endParaRPr lang="en-US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 lvl="1"/>
                <a:r>
                  <a:rPr lang="en-US" dirty="0">
                    <a:ea typeface="Cambria Math" panose="02040503050406030204" pitchFamily="18" charset="0"/>
                  </a:rPr>
                  <a:t>Since all data points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𝑡𝑒𝑠𝑡</m:t>
                        </m:r>
                      </m:sub>
                    </m:sSub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are </a:t>
                </a:r>
                <a:r>
                  <a:rPr lang="en-US" dirty="0">
                    <a:solidFill>
                      <a:srgbClr val="C00000"/>
                    </a:solidFill>
                    <a:ea typeface="Cambria Math" panose="02040503050406030204" pitchFamily="18" charset="0"/>
                  </a:rPr>
                  <a:t>out of sample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0FF3B45-7610-8D47-B62C-8D1DF89D4F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44826" y="1825624"/>
                <a:ext cx="11139478" cy="4740827"/>
              </a:xfrm>
              <a:blipFill>
                <a:blip r:embed="rId3"/>
                <a:stretch>
                  <a:fillRect l="-911" t="-3209" r="-4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80929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86E68-170B-094B-9843-BD89D2AB0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Short Discussion on HW2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E70C5D-B18B-E84B-B95E-A1D82788C8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US" dirty="0"/>
              <a:t>In HW2, you are asked to perform “normalization” on the training/test datasets. How should you do it?</a:t>
            </a:r>
          </a:p>
          <a:p>
            <a:endParaRPr lang="en-US" sz="600" dirty="0"/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Calculate the mean/variance of the </a:t>
            </a:r>
            <a:r>
              <a:rPr lang="en-US" dirty="0">
                <a:solidFill>
                  <a:schemeClr val="accent2"/>
                </a:solidFill>
              </a:rPr>
              <a:t>combined data</a:t>
            </a:r>
            <a:r>
              <a:rPr lang="en-US" dirty="0"/>
              <a:t>. </a:t>
            </a:r>
            <a:br>
              <a:rPr lang="en-US" dirty="0"/>
            </a:br>
            <a:r>
              <a:rPr lang="en-US" dirty="0"/>
              <a:t>Normalize them using the overall mean/variance.</a:t>
            </a:r>
            <a:br>
              <a:rPr lang="en-US" sz="600" dirty="0"/>
            </a:br>
            <a:endParaRPr lang="en-US" sz="600" dirty="0"/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Calculate the means/variances of the </a:t>
            </a:r>
            <a:r>
              <a:rPr lang="en-US" dirty="0">
                <a:solidFill>
                  <a:schemeClr val="accent2"/>
                </a:solidFill>
              </a:rPr>
              <a:t>training and test datasets separately</a:t>
            </a:r>
            <a:r>
              <a:rPr lang="en-US" dirty="0"/>
              <a:t>. Normalize them using their respective mean/variance.</a:t>
            </a:r>
            <a:br>
              <a:rPr lang="en-US" sz="600" dirty="0"/>
            </a:br>
            <a:endParaRPr lang="en-US" sz="600" dirty="0"/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Calculate the mean/variance of the </a:t>
            </a:r>
            <a:r>
              <a:rPr lang="en-US" dirty="0">
                <a:solidFill>
                  <a:schemeClr val="accent2"/>
                </a:solidFill>
              </a:rPr>
              <a:t>training dataset</a:t>
            </a:r>
            <a:r>
              <a:rPr lang="en-US" dirty="0"/>
              <a:t>.</a:t>
            </a:r>
            <a:br>
              <a:rPr lang="en-US" dirty="0"/>
            </a:br>
            <a:r>
              <a:rPr lang="en-US" dirty="0"/>
              <a:t>Normalize both datasets using the training mean/variance. </a:t>
            </a:r>
          </a:p>
        </p:txBody>
      </p:sp>
    </p:spTree>
    <p:extLst>
      <p:ext uri="{BB962C8B-B14F-4D97-AF65-F5344CB8AC3E}">
        <p14:creationId xmlns:p14="http://schemas.microsoft.com/office/powerpoint/2010/main" val="1757467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86E68-170B-094B-9843-BD89D2AB0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Short Discussion on HW2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E70C5D-B18B-E84B-B95E-A1D82788C8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US" dirty="0"/>
              <a:t>In HW2, you are asked to perform “normalization” on the training/test datasets. How should you do it?</a:t>
            </a:r>
          </a:p>
          <a:p>
            <a:endParaRPr lang="en-US" sz="600" dirty="0"/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Calculate the mean/variance of the combined data. </a:t>
            </a:r>
            <a:br>
              <a:rPr lang="en-US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Normalize them using the overall mean/variance.</a:t>
            </a:r>
            <a:br>
              <a:rPr lang="en-US" sz="600" dirty="0"/>
            </a:br>
            <a:endParaRPr lang="en-US" sz="600" dirty="0"/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Calculate the means/variances of the training and test datasets separately. Normalize them using their respective mean/variance.</a:t>
            </a:r>
            <a:br>
              <a:rPr lang="en-US" sz="600" dirty="0"/>
            </a:br>
            <a:endParaRPr lang="en-US" sz="600" dirty="0"/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Calculate the mean/variance of the </a:t>
            </a:r>
            <a:r>
              <a:rPr lang="en-US" dirty="0">
                <a:solidFill>
                  <a:schemeClr val="accent2"/>
                </a:solidFill>
              </a:rPr>
              <a:t>training dataset</a:t>
            </a:r>
            <a:r>
              <a:rPr lang="en-US" dirty="0"/>
              <a:t>.</a:t>
            </a:r>
            <a:br>
              <a:rPr lang="en-US" dirty="0"/>
            </a:br>
            <a:r>
              <a:rPr lang="en-US" dirty="0"/>
              <a:t>Normalize both datasets using the training mean/variance. 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E97E7BE-ED26-0A45-8505-468C72A90017}"/>
              </a:ext>
            </a:extLst>
          </p:cNvPr>
          <p:cNvSpPr/>
          <p:nvPr/>
        </p:nvSpPr>
        <p:spPr>
          <a:xfrm>
            <a:off x="1988360" y="5547768"/>
            <a:ext cx="6406938" cy="1123055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Two important properties we want to preserve</a:t>
            </a:r>
          </a:p>
          <a:p>
            <a:pPr marL="342900" indent="-342900">
              <a:buAutoNum type="arabicPeriod"/>
            </a:pPr>
            <a:r>
              <a:rPr lang="en-US" dirty="0"/>
              <a:t>Training and test data are drawn from the same distribution.</a:t>
            </a:r>
          </a:p>
          <a:p>
            <a:pPr marL="342900" indent="-342900">
              <a:buAutoNum type="arabicPeriod"/>
            </a:pPr>
            <a:r>
              <a:rPr lang="en-US" dirty="0"/>
              <a:t>Test data is never used in training.</a:t>
            </a:r>
          </a:p>
        </p:txBody>
      </p:sp>
    </p:spTree>
    <p:extLst>
      <p:ext uri="{BB962C8B-B14F-4D97-AF65-F5344CB8AC3E}">
        <p14:creationId xmlns:p14="http://schemas.microsoft.com/office/powerpoint/2010/main" val="6801093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D7913-7C58-E944-A9F0-80B2A23A3B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Set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C4DEAA6-DEE7-B249-97F2-071B760EB91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748430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>
                    <a:ea typeface="Cambria Math" panose="02040503050406030204" pitchFamily="18" charset="0"/>
                  </a:rPr>
                  <a:t>Test 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𝑡𝑒𝑠𝑡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={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,…,(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)}</m:t>
                    </m:r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r>
                  <a:rPr lang="en-US" dirty="0">
                    <a:ea typeface="Cambria Math" panose="02040503050406030204" pitchFamily="18" charset="0"/>
                  </a:rPr>
                  <a:t>For a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learned using </a:t>
                </a:r>
                <a:r>
                  <a:rPr lang="en-US" dirty="0">
                    <a:solidFill>
                      <a:srgbClr val="C00000"/>
                    </a:solidFill>
                    <a:ea typeface="Cambria Math" panose="02040503050406030204" pitchFamily="18" charset="0"/>
                  </a:rPr>
                  <a:t>only the training dataset </a:t>
                </a:r>
                <a:endParaRPr lang="en-US" dirty="0">
                  <a:solidFill>
                    <a:schemeClr val="bg1">
                      <a:lumMod val="65000"/>
                    </a:schemeClr>
                  </a:solidFill>
                  <a:ea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  <a:ea typeface="Cambria Math" panose="02040503050406030204" pitchFamily="18" charset="0"/>
                  </a:rPr>
                  <a:t> </a:t>
                </a:r>
                <a:r>
                  <a:rPr lang="en-US" dirty="0">
                    <a:ea typeface="Cambria Math" panose="02040503050406030204" pitchFamily="18" charset="0"/>
                  </a:rPr>
                  <a:t>is a “fixed” hypothesis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𝑡𝑒𝑠𝑡</m:t>
                        </m:r>
                      </m:sub>
                    </m:sSub>
                  </m:oMath>
                </a14:m>
                <a:endParaRPr lang="en-US" dirty="0">
                  <a:solidFill>
                    <a:schemeClr val="bg1">
                      <a:lumMod val="65000"/>
                    </a:schemeClr>
                  </a:solidFill>
                  <a:ea typeface="Cambria Math" panose="02040503050406030204" pitchFamily="18" charset="0"/>
                </a:endParaRPr>
              </a:p>
              <a:p>
                <a:endParaRPr lang="en-US" dirty="0">
                  <a:ea typeface="Cambria Math" panose="02040503050406030204" pitchFamily="18" charset="0"/>
                </a:endParaRPr>
              </a:p>
              <a:p>
                <a:r>
                  <a:rPr lang="en-US" dirty="0">
                    <a:ea typeface="Cambria Math" panose="02040503050406030204" pitchFamily="18" charset="0"/>
                  </a:rPr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𝑡𝑒𝑠𝑡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 lvl="1"/>
                <a:endParaRPr lang="en-US" sz="600" b="0" i="1" dirty="0">
                  <a:solidFill>
                    <a:schemeClr val="accent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/>
                <a:endParaRPr lang="en-US" sz="600" b="0" i="1" dirty="0">
                  <a:solidFill>
                    <a:schemeClr val="accent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𝑡𝑒𝑠𝑡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accent1"/>
                    </a:solidFill>
                    <a:ea typeface="Cambria Math" panose="02040503050406030204" pitchFamily="18" charset="0"/>
                  </a:rPr>
                  <a:t> </a:t>
                </a:r>
                <a:r>
                  <a:rPr lang="en-US" dirty="0">
                    <a:ea typeface="Cambria Math" panose="02040503050406030204" pitchFamily="18" charset="0"/>
                  </a:rPr>
                  <a:t>is an </a:t>
                </a:r>
                <a:r>
                  <a:rPr lang="en-US" dirty="0">
                    <a:solidFill>
                      <a:srgbClr val="C00000"/>
                    </a:solidFill>
                    <a:ea typeface="Cambria Math" panose="02040503050406030204" pitchFamily="18" charset="0"/>
                  </a:rPr>
                  <a:t>unbiased</a:t>
                </a:r>
                <a:r>
                  <a:rPr lang="en-US" dirty="0">
                    <a:ea typeface="Cambria Math" panose="02040503050406030204" pitchFamily="18" charset="0"/>
                  </a:rPr>
                  <a:t> estimate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  <a:ea typeface="Cambria Math" panose="02040503050406030204" pitchFamily="18" charset="0"/>
                </a:endParaRPr>
              </a:p>
              <a:p>
                <a:pPr lvl="1"/>
                <a:endParaRPr lang="en-US" sz="600" dirty="0">
                  <a:solidFill>
                    <a:schemeClr val="accent1"/>
                  </a:solidFill>
                  <a:ea typeface="Cambria Math" panose="02040503050406030204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𝑡𝑒𝑠𝑡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</m:t>
                            </m:r>
                          </m:e>
                        </m:d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r>
                          <a:rPr lang="en-US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  <m:r>
                          <a:rPr lang="en-US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[</m:t>
                        </m:r>
                        <m:r>
                          <a:rPr lang="en-US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  <m:r>
                          <a:rPr lang="en-US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en-US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n-US" i="1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r>
                      <a:rPr lang="en-US" i="1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:endParaRPr lang="en-US" sz="600" dirty="0">
                  <a:ea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:endParaRPr lang="en-US" sz="600" dirty="0">
                  <a:ea typeface="Cambria Math" panose="02040503050406030204" pitchFamily="18" charset="0"/>
                </a:endParaRPr>
              </a:p>
              <a:p>
                <a:pPr lvl="1"/>
                <a:r>
                  <a:rPr lang="en-US" dirty="0">
                    <a:solidFill>
                      <a:srgbClr val="C00000"/>
                    </a:solidFill>
                    <a:ea typeface="Cambria Math" panose="02040503050406030204" pitchFamily="18" charset="0"/>
                  </a:rPr>
                  <a:t>Single-hypothesis </a:t>
                </a:r>
                <a:r>
                  <a:rPr lang="en-US" dirty="0" err="1">
                    <a:ea typeface="Cambria Math" panose="02040503050406030204" pitchFamily="18" charset="0"/>
                  </a:rPr>
                  <a:t>Hoeffding</a:t>
                </a:r>
                <a:r>
                  <a:rPr lang="en-US" dirty="0">
                    <a:ea typeface="Cambria Math" panose="02040503050406030204" pitchFamily="18" charset="0"/>
                  </a:rPr>
                  <a:t> bound applies</a:t>
                </a:r>
              </a:p>
              <a:p>
                <a:pPr lvl="1"/>
                <a:endParaRPr lang="en-US" sz="600" dirty="0">
                  <a:ea typeface="Cambria Math" panose="02040503050406030204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𝑡𝑒𝑠𝑡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𝐾</m:t>
                                </m:r>
                              </m:den>
                            </m:f>
                          </m:e>
                        </m:rad>
                      </m:e>
                    </m:d>
                  </m:oMath>
                </a14:m>
                <a:r>
                  <a:rPr lang="en-US" dirty="0">
                    <a:solidFill>
                      <a:schemeClr val="accent1"/>
                    </a:solidFill>
                    <a:ea typeface="Cambria Math" panose="02040503050406030204" pitchFamily="18" charset="0"/>
                  </a:rPr>
                  <a:t> 	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C4DEAA6-DEE7-B249-97F2-071B760EB91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748430"/>
              </a:xfrm>
              <a:blipFill>
                <a:blip r:embed="rId2"/>
                <a:stretch>
                  <a:fillRect l="-965" t="-32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1A3A0E57-3C6A-C446-8809-9A05D9A635A5}"/>
              </a:ext>
            </a:extLst>
          </p:cNvPr>
          <p:cNvGrpSpPr/>
          <p:nvPr/>
        </p:nvGrpSpPr>
        <p:grpSpPr>
          <a:xfrm>
            <a:off x="7694854" y="3480816"/>
            <a:ext cx="4340175" cy="2749296"/>
            <a:chOff x="7694854" y="3480816"/>
            <a:chExt cx="4340175" cy="2749296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622562F-F479-9646-9CB9-5B181DE67D3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94854" y="3480816"/>
              <a:ext cx="4228418" cy="2749296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A9FA1DE5-5366-6144-A59B-19EF47BFDA8B}"/>
                    </a:ext>
                  </a:extLst>
                </p:cNvPr>
                <p:cNvSpPr txBox="1"/>
                <p:nvPr/>
              </p:nvSpPr>
              <p:spPr>
                <a:xfrm>
                  <a:off x="9757867" y="5672588"/>
                  <a:ext cx="227716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𝐾</m:t>
                      </m:r>
                    </m:oMath>
                  </a14:m>
                  <a:r>
                    <a:rPr lang="en-US" dirty="0">
                      <a:solidFill>
                        <a:srgbClr val="C00000"/>
                      </a:solidFill>
                    </a:rPr>
                    <a:t>: number of samples</a:t>
                  </a:r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A9FA1DE5-5366-6144-A59B-19EF47BFDA8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57867" y="5672588"/>
                  <a:ext cx="2277162" cy="369332"/>
                </a:xfrm>
                <a:prstGeom prst="rect">
                  <a:avLst/>
                </a:prstGeom>
                <a:blipFill>
                  <a:blip r:embed="rId4"/>
                  <a:stretch>
                    <a:fillRect t="-6667" r="-1111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370543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F55F2-EBF8-114C-B3D6-FAB88AC7C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are Test Set From?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A9660D0-CA68-9344-AC31-E759EC76A33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Given a data set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points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𝑡𝑟𝑎𝑖𝑛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𝑡𝑒𝑠𝑡</m:t>
                        </m:r>
                      </m:sub>
                    </m:sSub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lvl="1"/>
                <a:r>
                  <a:rPr lang="en-US" dirty="0"/>
                  <a:t>Reserving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 points for </a:t>
                </a:r>
                <a:r>
                  <a:rPr lang="en-US" dirty="0">
                    <a:solidFill>
                      <a:srgbClr val="C00000"/>
                    </a:solidFill>
                  </a:rPr>
                  <a:t>test set </a:t>
                </a:r>
                <a:r>
                  <a:rPr lang="en-US" dirty="0"/>
                  <a:t>means we only have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>
                    <a:solidFill>
                      <a:srgbClr val="00B050"/>
                    </a:solidFill>
                  </a:rPr>
                  <a:t> </a:t>
                </a:r>
                <a:r>
                  <a:rPr lang="en-US" dirty="0"/>
                  <a:t>points for </a:t>
                </a:r>
                <a:r>
                  <a:rPr lang="en-US" dirty="0">
                    <a:solidFill>
                      <a:srgbClr val="00B050"/>
                    </a:solidFill>
                  </a:rPr>
                  <a:t>training </a:t>
                </a:r>
              </a:p>
              <a:p>
                <a:pPr lvl="1"/>
                <a:endParaRPr lang="en-US" dirty="0">
                  <a:solidFill>
                    <a:srgbClr val="00B050"/>
                  </a:solidFill>
                </a:endParaRPr>
              </a:p>
              <a:p>
                <a:r>
                  <a:rPr lang="en-US" dirty="0"/>
                  <a:t>Effect of the choice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A9660D0-CA68-9344-AC31-E759EC76A33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97795B5C-F205-5C4C-9DE7-D4428FE138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7160" y="4143725"/>
            <a:ext cx="2769712" cy="21681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5BFA1CE-5CD1-5D45-828A-4BDC363302BA}"/>
                  </a:ext>
                </a:extLst>
              </p:cNvPr>
              <p:cNvSpPr txBox="1"/>
              <p:nvPr/>
            </p:nvSpPr>
            <p:spPr>
              <a:xfrm>
                <a:off x="2733575" y="6400800"/>
                <a:ext cx="40645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𝐾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5BFA1CE-5CD1-5D45-828A-4BDC363302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3575" y="6400800"/>
                <a:ext cx="406457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C7CB464-CBCA-7F40-A49C-B55ED74C1270}"/>
                  </a:ext>
                </a:extLst>
              </p:cNvPr>
              <p:cNvSpPr txBox="1"/>
              <p:nvPr/>
            </p:nvSpPr>
            <p:spPr>
              <a:xfrm>
                <a:off x="1049322" y="5043146"/>
                <a:ext cx="7041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𝑡𝑒𝑠𝑡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C7CB464-CBCA-7F40-A49C-B55ED74C12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9322" y="5043146"/>
                <a:ext cx="70410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96DB73B3-47E4-2246-8746-F21734C5FDE2}"/>
              </a:ext>
            </a:extLst>
          </p:cNvPr>
          <p:cNvSpPr/>
          <p:nvPr/>
        </p:nvSpPr>
        <p:spPr>
          <a:xfrm>
            <a:off x="1772675" y="4124475"/>
            <a:ext cx="2693447" cy="20332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506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F55F2-EBF8-114C-B3D6-FAB88AC7C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are Test Set From?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A9660D0-CA68-9344-AC31-E759EC76A33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Given a data set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points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𝑡𝑟𝑎𝑖𝑛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𝑡𝑒𝑠𝑡</m:t>
                        </m:r>
                      </m:sub>
                    </m:sSub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lvl="1"/>
                <a:r>
                  <a:rPr lang="en-US" dirty="0"/>
                  <a:t>Reserving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 points for </a:t>
                </a:r>
                <a:r>
                  <a:rPr lang="en-US" dirty="0">
                    <a:solidFill>
                      <a:srgbClr val="C00000"/>
                    </a:solidFill>
                  </a:rPr>
                  <a:t>test set </a:t>
                </a:r>
                <a:r>
                  <a:rPr lang="en-US" dirty="0"/>
                  <a:t>means we only have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>
                    <a:solidFill>
                      <a:srgbClr val="00B050"/>
                    </a:solidFill>
                  </a:rPr>
                  <a:t> </a:t>
                </a:r>
                <a:r>
                  <a:rPr lang="en-US" dirty="0"/>
                  <a:t>points for </a:t>
                </a:r>
                <a:r>
                  <a:rPr lang="en-US" dirty="0">
                    <a:solidFill>
                      <a:srgbClr val="00B050"/>
                    </a:solidFill>
                  </a:rPr>
                  <a:t>training </a:t>
                </a:r>
              </a:p>
              <a:p>
                <a:pPr lvl="1"/>
                <a:endParaRPr lang="en-US" dirty="0">
                  <a:solidFill>
                    <a:srgbClr val="00B050"/>
                  </a:solidFill>
                </a:endParaRPr>
              </a:p>
              <a:p>
                <a:r>
                  <a:rPr lang="en-US" dirty="0"/>
                  <a:t>Effect of the choice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A9660D0-CA68-9344-AC31-E759EC76A33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97795B5C-F205-5C4C-9DE7-D4428FE138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7160" y="4143725"/>
            <a:ext cx="2769712" cy="21681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5BFA1CE-5CD1-5D45-828A-4BDC363302BA}"/>
                  </a:ext>
                </a:extLst>
              </p:cNvPr>
              <p:cNvSpPr txBox="1"/>
              <p:nvPr/>
            </p:nvSpPr>
            <p:spPr>
              <a:xfrm>
                <a:off x="2733575" y="6400800"/>
                <a:ext cx="40645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𝐾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5BFA1CE-5CD1-5D45-828A-4BDC363302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3575" y="6400800"/>
                <a:ext cx="406457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C7CB464-CBCA-7F40-A49C-B55ED74C1270}"/>
                  </a:ext>
                </a:extLst>
              </p:cNvPr>
              <p:cNvSpPr txBox="1"/>
              <p:nvPr/>
            </p:nvSpPr>
            <p:spPr>
              <a:xfrm>
                <a:off x="1049322" y="5043146"/>
                <a:ext cx="7041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𝑡𝑒𝑠𝑡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C7CB464-CBCA-7F40-A49C-B55ED74C12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9322" y="5043146"/>
                <a:ext cx="70410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FB16C3C-F13B-0947-9D0E-6E4A353A222D}"/>
                  </a:ext>
                </a:extLst>
              </p:cNvPr>
              <p:cNvSpPr txBox="1"/>
              <p:nvPr/>
            </p:nvSpPr>
            <p:spPr>
              <a:xfrm>
                <a:off x="5650029" y="4899259"/>
                <a:ext cx="3580339" cy="7045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Rule of Thumb: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p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num>
                      <m:den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den>
                    </m:f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FB16C3C-F13B-0947-9D0E-6E4A353A22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0029" y="4899259"/>
                <a:ext cx="3580339" cy="704552"/>
              </a:xfrm>
              <a:prstGeom prst="rect">
                <a:avLst/>
              </a:prstGeom>
              <a:blipFill>
                <a:blip r:embed="rId6"/>
                <a:stretch>
                  <a:fillRect l="-3534" b="-87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44038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DC68839-1BEF-424C-B51F-1EBA6D9DC1D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Utilizing the Whole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DC68839-1BEF-424C-B51F-1EBA6D9DC1D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C4A6BC0-D38B-F942-B345-9A2C9DDB964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>
                <a:normAutofit fontScale="92500" lnSpcReduction="20000"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en-US" dirty="0">
                    <a:ea typeface="Cambria Math" panose="02040503050406030204" pitchFamily="18" charset="0"/>
                  </a:rPr>
                  <a:t>Process:</a:t>
                </a:r>
              </a:p>
              <a:p>
                <a:pPr lvl="1">
                  <a:lnSpc>
                    <a:spcPct val="130000"/>
                  </a:lnSpc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𝑡𝑟𝑎𝑖𝑛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𝑡𝑒𝑠𝑡</m:t>
                        </m:r>
                      </m:sub>
                    </m:sSub>
                  </m:oMath>
                </a14:m>
                <a:r>
                  <a:rPr lang="en-US" dirty="0"/>
                  <a:t> where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𝑡𝑒𝑠𝑡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</m:t>
                    </m:r>
                    <m:r>
                      <a:rPr lang="en-US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𝑡𝑟𝑎𝑖𝑛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>
                  <a:lnSpc>
                    <a:spcPct val="130000"/>
                  </a:lnSpc>
                </a:pPr>
                <a:r>
                  <a:rPr lang="en-US" dirty="0"/>
                  <a:t>Learn some hypothesis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</a:t>
                </a:r>
                <a:r>
                  <a:rPr lang="en-US" dirty="0"/>
                  <a:t>using only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𝑡𝑟𝑎𝑖𝑛</m:t>
                        </m:r>
                      </m:sub>
                    </m:sSub>
                  </m:oMath>
                </a14:m>
                <a:endParaRPr lang="en-US" dirty="0"/>
              </a:p>
              <a:p>
                <a:pPr lvl="1">
                  <a:lnSpc>
                    <a:spcPct val="130000"/>
                  </a:lnSpc>
                </a:pPr>
                <a:r>
                  <a:rPr lang="en-US" dirty="0"/>
                  <a:t>Estimate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/>
                  <a:t> using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𝑡𝑒𝑠𝑡</m:t>
                        </m:r>
                      </m:sub>
                    </m:sSub>
                  </m:oMath>
                </a14:m>
                <a:endParaRPr lang="en-US" dirty="0"/>
              </a:p>
              <a:p>
                <a:pPr>
                  <a:lnSpc>
                    <a:spcPct val="130000"/>
                  </a:lnSpc>
                </a:pPr>
                <a:endParaRPr lang="en-US" sz="300" dirty="0"/>
              </a:p>
              <a:p>
                <a:pPr>
                  <a:lnSpc>
                    <a:spcPct val="130000"/>
                  </a:lnSpc>
                </a:pPr>
                <a:r>
                  <a:rPr lang="en-US" dirty="0"/>
                  <a:t>Can we do better than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  <m:r>
                      <a:rPr lang="en-US" b="0" i="0" smtClean="0">
                        <a:latin typeface="Cambria Math" panose="02040503050406030204" pitchFamily="18" charset="0"/>
                      </a:rPr>
                      <m:t> ?</m:t>
                    </m:r>
                  </m:oMath>
                </a14:m>
                <a:endParaRPr lang="en-US" dirty="0"/>
              </a:p>
              <a:p>
                <a:pPr lvl="1">
                  <a:lnSpc>
                    <a:spcPct val="130000"/>
                  </a:lnSpc>
                </a:pPr>
                <a:r>
                  <a:rPr lang="en-US" dirty="0"/>
                  <a:t>Yes! Learn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dirty="0"/>
                  <a:t> using the entire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return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𝑡𝑒𝑠𝑡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>
                  <a:lnSpc>
                    <a:spcPct val="130000"/>
                  </a:lnSpc>
                </a:pPr>
                <a:endParaRPr lang="en-US" sz="200" dirty="0"/>
              </a:p>
              <a:p>
                <a:pPr>
                  <a:lnSpc>
                    <a:spcPct val="130000"/>
                  </a:lnSpc>
                </a:pPr>
                <a:r>
                  <a:rPr lang="en-US" dirty="0"/>
                  <a:t>Generally </a:t>
                </a: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(Informal, not theoretically proven)</a:t>
                </a:r>
              </a:p>
              <a:p>
                <a:pPr lvl="1">
                  <a:lnSpc>
                    <a:spcPct val="130000"/>
                  </a:lnSpc>
                </a:pPr>
                <a:r>
                  <a:rPr lang="en-US" dirty="0"/>
                  <a:t>Training on more data leads to better learned hypothesis</a:t>
                </a:r>
              </a:p>
              <a:p>
                <a:pPr lvl="1">
                  <a:lnSpc>
                    <a:spcPct val="13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C4A6BC0-D38B-F942-B345-9A2C9DDB964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3"/>
                <a:stretch>
                  <a:fillRect l="-965" t="-542" b="-10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5460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974070-9FD1-6440-A40D-7AC7EB140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Validation: Beyond Test Set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E204AB81-558A-2740-B08F-0156DC242A60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31850" y="5004816"/>
                <a:ext cx="10515600" cy="1084834"/>
              </a:xfrm>
            </p:spPr>
            <p:txBody>
              <a:bodyPr/>
              <a:lstStyle/>
              <a:p>
                <a:r>
                  <a:rPr lang="en-US" dirty="0"/>
                  <a:t>What if we want to estimate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US" dirty="0"/>
                  <a:t> multiple times?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E204AB81-558A-2740-B08F-0156DC242A6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31850" y="5004816"/>
                <a:ext cx="10515600" cy="1084834"/>
              </a:xfrm>
              <a:blipFill>
                <a:blip r:embed="rId2"/>
                <a:stretch>
                  <a:fillRect l="-844" t="-69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498718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5D8F5D-5485-5B45-BCAE-F038E19D30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Validation: Beyond Test Set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7A3A6FF-6E61-7D43-9A76-E1340880616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904359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Model selection:</a:t>
                </a:r>
              </a:p>
              <a:p>
                <a:pPr lvl="1"/>
                <a:r>
                  <a:rPr lang="en-US" dirty="0"/>
                  <a:t>Should I use linear models or decision trees?</a:t>
                </a:r>
              </a:p>
              <a:p>
                <a:pPr lvl="1"/>
                <a:r>
                  <a:rPr lang="en-US" dirty="0"/>
                  <a:t>Should I set the regularization parameter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/>
                  <a:t> to 0.1, 0.01, or 0.001?</a:t>
                </a:r>
              </a:p>
              <a:p>
                <a:pPr lvl="2"/>
                <a:r>
                  <a:rPr lang="en-US" dirty="0"/>
                  <a:t>A model with different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/>
                  <a:t> can be considered as different model</a:t>
                </a:r>
              </a:p>
              <a:p>
                <a:pPr lvl="1"/>
                <a:r>
                  <a:rPr lang="en-US" dirty="0"/>
                  <a:t>Which set of features should I use?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Validation set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𝑡𝑟𝑎𝑖𝑛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𝑣𝑎𝑙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endParaRPr lang="en-US" sz="400" dirty="0"/>
              </a:p>
              <a:p>
                <a:pPr lvl="1"/>
                <a:endParaRPr lang="en-US" sz="400" dirty="0"/>
              </a:p>
              <a:p>
                <a:pPr lvl="1"/>
                <a:endParaRPr lang="en-US" sz="400" dirty="0"/>
              </a:p>
              <a:p>
                <a:pPr lvl="1"/>
                <a:r>
                  <a:rPr lang="en-US" dirty="0"/>
                  <a:t>Key difference to the test set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𝑣𝑎𝑙</m:t>
                        </m:r>
                      </m:sub>
                    </m:sSub>
                  </m:oMath>
                </a14:m>
                <a:r>
                  <a:rPr lang="en-US" dirty="0"/>
                  <a:t> could be used multiple times for model selection</a:t>
                </a:r>
              </a:p>
              <a:p>
                <a:pPr lvl="2"/>
                <a:r>
                  <a:rPr lang="en-US" dirty="0"/>
                  <a:t>We need to </a:t>
                </a:r>
                <a:r>
                  <a:rPr lang="en-US" dirty="0">
                    <a:solidFill>
                      <a:srgbClr val="C00000"/>
                    </a:solidFill>
                  </a:rPr>
                  <a:t>account for </a:t>
                </a:r>
                <a:r>
                  <a:rPr lang="en-US" dirty="0"/>
                  <a:t>the multiple usages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𝑣𝑎𝑙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7A3A6FF-6E61-7D43-9A76-E1340880616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904359"/>
              </a:xfrm>
              <a:blipFill>
                <a:blip r:embed="rId2"/>
                <a:stretch>
                  <a:fillRect l="-1086" t="-20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91219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0E1883-8D2D-4746-BA09-BD678FC44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Selection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02CC00-3E9F-C44D-A57D-2D3810C9AB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Which model should we choose?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6AB83A-B99A-2548-AEF2-BEE09BA6FB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7437" y="2427346"/>
            <a:ext cx="7575703" cy="2574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698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DDDC4F-B318-CE46-CFE3-825D2056B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BCC0A0-EEB8-830F-8972-A6F067380D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4221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Homework 2: due on </a:t>
            </a:r>
            <a:r>
              <a:rPr lang="en-US" b="1" dirty="0"/>
              <a:t>Oct 7 </a:t>
            </a:r>
            <a:r>
              <a:rPr lang="en-US" dirty="0"/>
              <a:t>(Friday)</a:t>
            </a:r>
          </a:p>
          <a:p>
            <a:pPr lvl="2"/>
            <a:endParaRPr lang="en-US" dirty="0"/>
          </a:p>
          <a:p>
            <a:r>
              <a:rPr lang="en-US" dirty="0"/>
              <a:t>Exam 1: </a:t>
            </a:r>
            <a:r>
              <a:rPr lang="en-US" b="1" dirty="0"/>
              <a:t>October 27 (Thursday)</a:t>
            </a:r>
          </a:p>
          <a:p>
            <a:pPr lvl="1"/>
            <a:r>
              <a:rPr lang="en-US" dirty="0"/>
              <a:t>Topics: LFD Chapters 1 to 5</a:t>
            </a:r>
          </a:p>
          <a:p>
            <a:pPr lvl="1"/>
            <a:r>
              <a:rPr lang="en-US" dirty="0"/>
              <a:t>Timed exam (75 min) during lecture time</a:t>
            </a:r>
          </a:p>
          <a:p>
            <a:pPr lvl="1"/>
            <a:r>
              <a:rPr lang="en-US" dirty="0"/>
              <a:t>Location TBD</a:t>
            </a:r>
          </a:p>
          <a:p>
            <a:pPr lvl="1"/>
            <a:r>
              <a:rPr lang="en-US" dirty="0"/>
              <a:t>Closed-book exam with 2 letter-size cheat sheets allowed (4 pages in total) </a:t>
            </a:r>
          </a:p>
          <a:p>
            <a:pPr lvl="2"/>
            <a:r>
              <a:rPr lang="en-US" dirty="0"/>
              <a:t>No format limitations (it can be typed, written, or a combination)</a:t>
            </a:r>
          </a:p>
          <a:p>
            <a:pPr lvl="1"/>
            <a:endParaRPr lang="en-US" dirty="0"/>
          </a:p>
          <a:p>
            <a:r>
              <a:rPr lang="en-US" dirty="0"/>
              <a:t>Homework 3 will be posted later this week</a:t>
            </a:r>
          </a:p>
          <a:p>
            <a:pPr lvl="1"/>
            <a:r>
              <a:rPr lang="en-US" dirty="0"/>
              <a:t>Expect a shorter period of time for working on it (around 1.5 weeks)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Expected due: </a:t>
            </a:r>
            <a:r>
              <a:rPr lang="en-US" b="1" dirty="0">
                <a:solidFill>
                  <a:schemeClr val="bg1"/>
                </a:solidFill>
              </a:rPr>
              <a:t>Mar 5 (Saturday)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21631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0E1883-8D2D-4746-BA09-BD678FC44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Selection using Validation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02CC00-3E9F-C44D-A57D-2D3810C9AB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Which model should we choose?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B64F91-F5C2-EA4A-9FB8-A617764B65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7391" y="2387755"/>
            <a:ext cx="7794239" cy="354283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1C625C5-8855-DC49-8885-7DAAC6F3D205}"/>
                  </a:ext>
                </a:extLst>
              </p:cNvPr>
              <p:cNvSpPr txBox="1"/>
              <p:nvPr/>
            </p:nvSpPr>
            <p:spPr>
              <a:xfrm>
                <a:off x="1617391" y="6144700"/>
                <a:ext cx="9342558" cy="5943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>
                    <a:solidFill>
                      <a:srgbClr val="C00000"/>
                    </a:solidFill>
                  </a:rPr>
                  <a:t>Choose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sSup>
                          <m:sSupPr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sub>
                    </m:sSub>
                  </m:oMath>
                </a14:m>
                <a:r>
                  <a:rPr lang="en-US" sz="3200" dirty="0">
                    <a:solidFill>
                      <a:srgbClr val="C00000"/>
                    </a:solidFill>
                  </a:rPr>
                  <a:t> such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𝑣𝑎𝑙</m:t>
                        </m:r>
                      </m:sub>
                    </m:sSub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sSup>
                          <m:sSupPr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sub>
                      <m:sup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bSup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)≤</m:t>
                    </m:r>
                    <m:sSub>
                      <m:sSub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𝑣𝑎𝑙</m:t>
                        </m:r>
                      </m:sub>
                    </m:sSub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  <m:sup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bSup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>
                    <a:solidFill>
                      <a:srgbClr val="C00000"/>
                    </a:solidFill>
                  </a:rPr>
                  <a:t> for all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sz="32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1C625C5-8855-DC49-8885-7DAAC6F3D2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7391" y="6144700"/>
                <a:ext cx="9342558" cy="594393"/>
              </a:xfrm>
              <a:prstGeom prst="rect">
                <a:avLst/>
              </a:prstGeom>
              <a:blipFill>
                <a:blip r:embed="rId3"/>
                <a:stretch>
                  <a:fillRect l="-1628" t="-12500" b="-29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59123982-CF0B-474C-A760-B613182809D0}"/>
                  </a:ext>
                </a:extLst>
              </p:cNvPr>
              <p:cNvSpPr/>
              <p:nvPr/>
            </p:nvSpPr>
            <p:spPr>
              <a:xfrm>
                <a:off x="2364057" y="5397041"/>
                <a:ext cx="1092819" cy="39029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𝑣𝑎𝑙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bSup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59123982-CF0B-474C-A760-B613182809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4057" y="5397041"/>
                <a:ext cx="1092819" cy="390293"/>
              </a:xfrm>
              <a:prstGeom prst="rect">
                <a:avLst/>
              </a:prstGeom>
              <a:blipFill>
                <a:blip r:embed="rId4"/>
                <a:stretch>
                  <a:fillRect b="-937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95BE8151-6D00-F943-A130-A8EF1635B1FA}"/>
                  </a:ext>
                </a:extLst>
              </p:cNvPr>
              <p:cNvSpPr/>
              <p:nvPr/>
            </p:nvSpPr>
            <p:spPr>
              <a:xfrm>
                <a:off x="3916630" y="5397040"/>
                <a:ext cx="1092819" cy="39029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𝑣𝑎𝑙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bSup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95BE8151-6D00-F943-A130-A8EF1635B1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6630" y="5397040"/>
                <a:ext cx="1092819" cy="390293"/>
              </a:xfrm>
              <a:prstGeom prst="rect">
                <a:avLst/>
              </a:prstGeom>
              <a:blipFill>
                <a:blip r:embed="rId5"/>
                <a:stretch>
                  <a:fillRect b="-937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9CC1596F-5D35-864D-8687-FAF757556B0A}"/>
                  </a:ext>
                </a:extLst>
              </p:cNvPr>
              <p:cNvSpPr/>
              <p:nvPr/>
            </p:nvSpPr>
            <p:spPr>
              <a:xfrm>
                <a:off x="5399045" y="5397041"/>
                <a:ext cx="1092819" cy="39029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𝑣𝑎𝑙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bSup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9CC1596F-5D35-864D-8687-FAF757556B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9045" y="5397041"/>
                <a:ext cx="1092819" cy="390293"/>
              </a:xfrm>
              <a:prstGeom prst="rect">
                <a:avLst/>
              </a:prstGeom>
              <a:blipFill>
                <a:blip r:embed="rId6"/>
                <a:stretch>
                  <a:fillRect b="-937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FF846BD8-3607-4147-B2F4-977499A38568}"/>
                  </a:ext>
                </a:extLst>
              </p:cNvPr>
              <p:cNvSpPr/>
              <p:nvPr/>
            </p:nvSpPr>
            <p:spPr>
              <a:xfrm>
                <a:off x="8188716" y="5397039"/>
                <a:ext cx="1092819" cy="39029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𝑣𝑎𝑙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bSup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FF846BD8-3607-4147-B2F4-977499A385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8716" y="5397039"/>
                <a:ext cx="1092819" cy="390293"/>
              </a:xfrm>
              <a:prstGeom prst="rect">
                <a:avLst/>
              </a:prstGeom>
              <a:blipFill>
                <a:blip r:embed="rId7"/>
                <a:stretch>
                  <a:fillRect b="-937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ounded Rectangle 10">
                <a:extLst>
                  <a:ext uri="{FF2B5EF4-FFF2-40B4-BE49-F238E27FC236}">
                    <a16:creationId xmlns:a16="http://schemas.microsoft.com/office/drawing/2014/main" id="{CDD1F108-9F4C-834D-AB05-39514D5F5885}"/>
                  </a:ext>
                </a:extLst>
              </p:cNvPr>
              <p:cNvSpPr/>
              <p:nvPr/>
            </p:nvSpPr>
            <p:spPr>
              <a:xfrm>
                <a:off x="9411630" y="4490833"/>
                <a:ext cx="2721361" cy="677603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dirty="0"/>
                  <a:t>Key: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𝑣𝑎𝑙</m:t>
                        </m:r>
                      </m:sub>
                    </m:sSub>
                  </m:oMath>
                </a14:m>
                <a:r>
                  <a:rPr lang="en-US" dirty="0"/>
                  <a:t> is used to choose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hypothesis</a:t>
                </a:r>
              </a:p>
            </p:txBody>
          </p:sp>
        </mc:Choice>
        <mc:Fallback xmlns="">
          <p:sp>
            <p:nvSpPr>
              <p:cNvPr id="11" name="Rounded Rectangle 10">
                <a:extLst>
                  <a:ext uri="{FF2B5EF4-FFF2-40B4-BE49-F238E27FC236}">
                    <a16:creationId xmlns:a16="http://schemas.microsoft.com/office/drawing/2014/main" id="{CDD1F108-9F4C-834D-AB05-39514D5F58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1630" y="4490833"/>
                <a:ext cx="2721361" cy="677603"/>
              </a:xfrm>
              <a:prstGeom prst="roundRect">
                <a:avLst/>
              </a:prstGeom>
              <a:blipFill>
                <a:blip r:embed="rId8"/>
                <a:stretch>
                  <a:fillRect l="-463" t="-1818" r="-463" b="-1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79028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9E145-1551-7D4A-A815-78FC85D942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Question…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799912-26AD-F847-A67B-7CC2B9C53F8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Which of the following is true?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r>
                  <a:rPr lang="en-US" dirty="0">
                    <a:solidFill>
                      <a:schemeClr val="accent1"/>
                    </a:solidFill>
                  </a:rPr>
                  <a:t>(a)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𝑣𝑎𝑙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sSup>
                                  <m:sSup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</m:sub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</m:sup>
                            </m:sSubSup>
                          </m:e>
                        </m:d>
                      </m:e>
                    </m:d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sSup>
                                  <m:sSup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</m:sub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</m:sup>
                            </m:sSubSup>
                          </m:e>
                        </m:d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457200" lvl="1" indent="0">
                  <a:buNone/>
                </a:pPr>
                <a:endParaRPr lang="en-US" dirty="0">
                  <a:solidFill>
                    <a:schemeClr val="accent1"/>
                  </a:solidFill>
                </a:endParaRPr>
              </a:p>
              <a:p>
                <a:pPr marL="457200" lvl="1" indent="0">
                  <a:buNone/>
                </a:pPr>
                <a:r>
                  <a:rPr lang="en-US" dirty="0">
                    <a:solidFill>
                      <a:schemeClr val="accent1"/>
                    </a:solidFill>
                  </a:rPr>
                  <a:t>(b)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𝑣𝑎𝑙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sSup>
                                  <m:sSup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</m:sub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</m:sup>
                            </m:sSubSup>
                          </m:e>
                        </m:d>
                      </m:e>
                    </m:d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sSup>
                                  <m:sSup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</m:sub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</m:sup>
                            </m:sSubSup>
                          </m:e>
                        </m:d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457200" lvl="1" indent="0">
                  <a:buNone/>
                </a:pPr>
                <a:endParaRPr lang="en-US" dirty="0">
                  <a:solidFill>
                    <a:schemeClr val="accent1"/>
                  </a:solidFill>
                </a:endParaRPr>
              </a:p>
              <a:p>
                <a:pPr marL="457200" lvl="1" indent="0">
                  <a:buNone/>
                </a:pPr>
                <a:r>
                  <a:rPr lang="en-US" dirty="0">
                    <a:solidFill>
                      <a:schemeClr val="accent1"/>
                    </a:solidFill>
                  </a:rPr>
                  <a:t>(c)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𝑣𝑎𝑙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sSup>
                                  <m:sSup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</m:sub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</m:sup>
                            </m:sSubSup>
                          </m:e>
                        </m:d>
                      </m:e>
                    </m:d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sSup>
                                  <m:sSup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</m:sub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</m:sup>
                            </m:sSubSup>
                          </m:e>
                        </m:d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457200" lvl="1" indent="0">
                  <a:buNone/>
                </a:pPr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799912-26AD-F847-A67B-7CC2B9C53F8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34586F0F-6D02-EB40-930B-131D3B25DE28}"/>
              </a:ext>
            </a:extLst>
          </p:cNvPr>
          <p:cNvGrpSpPr/>
          <p:nvPr/>
        </p:nvGrpSpPr>
        <p:grpSpPr>
          <a:xfrm>
            <a:off x="6311591" y="1556181"/>
            <a:ext cx="5457198" cy="3187233"/>
            <a:chOff x="1617391" y="2387755"/>
            <a:chExt cx="7794239" cy="425749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600151A-2269-114C-BC92-4B488AF95D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17391" y="2387755"/>
              <a:ext cx="7794239" cy="3542836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1D5C34E3-5B76-134B-8978-596F0069596C}"/>
                    </a:ext>
                  </a:extLst>
                </p:cNvPr>
                <p:cNvSpPr txBox="1"/>
                <p:nvPr/>
              </p:nvSpPr>
              <p:spPr>
                <a:xfrm>
                  <a:off x="1617391" y="6144700"/>
                  <a:ext cx="7623262" cy="50054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solidFill>
                        <a:schemeClr val="tx1"/>
                      </a:solidFill>
                    </a:rPr>
                    <a:t>Choose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sub>
                      </m:sSub>
                    </m:oMath>
                  </a14:m>
                  <a:r>
                    <a:rPr lang="en-US" dirty="0">
                      <a:solidFill>
                        <a:schemeClr val="tx1"/>
                      </a:solidFill>
                    </a:rPr>
                    <a:t> such that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𝑣𝑎𝑙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sub>
                        <m:sup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bSup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)≤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𝑣𝑎𝑙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  <m:sup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bSup>
                        </m:e>
                      </m:d>
                    </m:oMath>
                  </a14:m>
                  <a:r>
                    <a:rPr lang="en-US" dirty="0">
                      <a:solidFill>
                        <a:schemeClr val="tx1"/>
                      </a:solidFill>
                    </a:rPr>
                    <a:t> for all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</m:oMath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1D5C34E3-5B76-134B-8978-596F0069596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17391" y="6144700"/>
                  <a:ext cx="7623262" cy="500547"/>
                </a:xfrm>
                <a:prstGeom prst="rect">
                  <a:avLst/>
                </a:prstGeom>
                <a:blipFill>
                  <a:blip r:embed="rId4"/>
                  <a:stretch>
                    <a:fillRect l="-948" t="-10000" b="-2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E46613E1-823F-6240-B5EE-1C371E20A89C}"/>
                    </a:ext>
                  </a:extLst>
                </p:cNvPr>
                <p:cNvSpPr/>
                <p:nvPr/>
              </p:nvSpPr>
              <p:spPr>
                <a:xfrm>
                  <a:off x="2364057" y="5397041"/>
                  <a:ext cx="1092819" cy="39029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𝑣𝑎𝑙</m:t>
                            </m:r>
                          </m:sub>
                        </m:sSub>
                        <m:r>
                          <a:rPr lang="en-US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Sup>
                          <m:sSubSupPr>
                            <m:ctrlP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bSup>
                        <m:r>
                          <a:rPr lang="en-US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1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E46613E1-823F-6240-B5EE-1C371E20A89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64057" y="5397041"/>
                  <a:ext cx="1092819" cy="390293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F0172F10-7576-CC47-B751-0B0F71742918}"/>
                    </a:ext>
                  </a:extLst>
                </p:cNvPr>
                <p:cNvSpPr/>
                <p:nvPr/>
              </p:nvSpPr>
              <p:spPr>
                <a:xfrm>
                  <a:off x="3916630" y="5397040"/>
                  <a:ext cx="1092819" cy="39029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𝑣𝑎𝑙</m:t>
                            </m:r>
                          </m:sub>
                        </m:sSub>
                        <m:r>
                          <a:rPr lang="en-US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Sup>
                          <m:sSubSupPr>
                            <m:ctrlP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bSup>
                        <m:r>
                          <a:rPr lang="en-US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1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F0172F10-7576-CC47-B751-0B0F7174291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16630" y="5397040"/>
                  <a:ext cx="1092819" cy="390293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D5B708DB-0D44-704E-BE6D-7DE4DB98EB29}"/>
                    </a:ext>
                  </a:extLst>
                </p:cNvPr>
                <p:cNvSpPr/>
                <p:nvPr/>
              </p:nvSpPr>
              <p:spPr>
                <a:xfrm>
                  <a:off x="5399045" y="5397041"/>
                  <a:ext cx="1092819" cy="39029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𝑣𝑎𝑙</m:t>
                            </m:r>
                          </m:sub>
                        </m:sSub>
                        <m:r>
                          <a:rPr lang="en-US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Sup>
                          <m:sSubSupPr>
                            <m:ctrlP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bSup>
                        <m:r>
                          <a:rPr lang="en-US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1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D5B708DB-0D44-704E-BE6D-7DE4DB98EB2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99045" y="5397041"/>
                  <a:ext cx="1092819" cy="390293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8A4B3A36-B952-2346-93DD-1DB097F7C85A}"/>
                    </a:ext>
                  </a:extLst>
                </p:cNvPr>
                <p:cNvSpPr/>
                <p:nvPr/>
              </p:nvSpPr>
              <p:spPr>
                <a:xfrm>
                  <a:off x="8188716" y="5397039"/>
                  <a:ext cx="1092819" cy="39029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𝑣𝑎𝑙</m:t>
                            </m:r>
                          </m:sub>
                        </m:sSub>
                        <m:r>
                          <a:rPr lang="en-US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Sup>
                          <m:sSubSupPr>
                            <m:ctrlP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b>
                          <m:sup>
                            <m: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bSup>
                        <m:r>
                          <a:rPr lang="en-US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1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8A4B3A36-B952-2346-93DD-1DB097F7C85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88716" y="5397039"/>
                  <a:ext cx="1092819" cy="390293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731943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9E145-1551-7D4A-A815-78FC85D942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Question…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799912-26AD-F847-A67B-7CC2B9C53F8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/>
              <a:lstStyle/>
              <a:p>
                <a:r>
                  <a:rPr lang="en-US" dirty="0"/>
                  <a:t>Which of the following is true?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(a)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𝑣𝑎𝑙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i="1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sSup>
                                  <m:sSupPr>
                                    <m:ctrlPr>
                                      <a:rPr lang="en-US" i="1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</m:sub>
                              <m:sup>
                                <m:r>
                                  <a:rPr lang="en-US" i="1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</m:sup>
                            </m:sSubSup>
                          </m:e>
                        </m:d>
                      </m:e>
                    </m:d>
                    <m:r>
                      <a:rPr lang="en-US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i="1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sSup>
                                  <m:sSupPr>
                                    <m:ctrlPr>
                                      <a:rPr lang="en-US" i="1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</m:sub>
                              <m:sup>
                                <m:r>
                                  <a:rPr lang="en-US" i="1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</m:sup>
                            </m:sSubSup>
                          </m:e>
                        </m:d>
                      </m:e>
                    </m:d>
                  </m:oMath>
                </a14:m>
                <a:endParaRPr lang="en-US" dirty="0">
                  <a:solidFill>
                    <a:schemeClr val="bg1">
                      <a:lumMod val="75000"/>
                    </a:schemeClr>
                  </a:solidFill>
                </a:endParaRPr>
              </a:p>
              <a:p>
                <a:pPr marL="457200" lvl="1" indent="0">
                  <a:buNone/>
                </a:pPr>
                <a:endParaRPr lang="en-US" dirty="0">
                  <a:solidFill>
                    <a:schemeClr val="accent1"/>
                  </a:solidFill>
                </a:endParaRPr>
              </a:p>
              <a:p>
                <a:pPr marL="457200" lvl="1" indent="0">
                  <a:buNone/>
                </a:pPr>
                <a:r>
                  <a:rPr lang="en-US" dirty="0">
                    <a:solidFill>
                      <a:schemeClr val="accent1"/>
                    </a:solidFill>
                  </a:rPr>
                  <a:t>(b)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𝑣𝑎𝑙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sSup>
                                  <m:sSup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</m:sub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</m:sup>
                            </m:sSubSup>
                          </m:e>
                        </m:d>
                      </m:e>
                    </m:d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sSup>
                                  <m:sSup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</m:sub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</m:sup>
                            </m:sSubSup>
                          </m:e>
                        </m:d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457200" lvl="1" indent="0">
                  <a:buNone/>
                </a:pPr>
                <a:endParaRPr lang="en-US" dirty="0">
                  <a:solidFill>
                    <a:schemeClr val="accent1"/>
                  </a:solidFill>
                </a:endParaRPr>
              </a:p>
              <a:p>
                <a:pPr marL="457200" lvl="1" indent="0">
                  <a:buNone/>
                </a:pPr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(c)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𝑣𝑎𝑙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i="1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sSup>
                                  <m:sSupPr>
                                    <m:ctrlPr>
                                      <a:rPr lang="en-US" i="1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</m:sub>
                              <m:sup>
                                <m:r>
                                  <a:rPr lang="en-US" i="1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</m:sup>
                            </m:sSubSup>
                          </m:e>
                        </m:d>
                      </m:e>
                    </m:d>
                    <m:r>
                      <a:rPr lang="en-US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i="1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sSup>
                                  <m:sSupPr>
                                    <m:ctrlPr>
                                      <a:rPr lang="en-US" i="1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</m:sub>
                              <m:sup>
                                <m:r>
                                  <a:rPr lang="en-US" i="1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</m:sup>
                            </m:sSubSup>
                          </m:e>
                        </m:d>
                      </m:e>
                    </m:d>
                  </m:oMath>
                </a14:m>
                <a:endParaRPr lang="en-US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799912-26AD-F847-A67B-7CC2B9C53F8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2"/>
                <a:stretch>
                  <a:fillRect l="-1086" t="-21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34586F0F-6D02-EB40-930B-131D3B25DE28}"/>
              </a:ext>
            </a:extLst>
          </p:cNvPr>
          <p:cNvGrpSpPr/>
          <p:nvPr/>
        </p:nvGrpSpPr>
        <p:grpSpPr>
          <a:xfrm>
            <a:off x="6311591" y="1556181"/>
            <a:ext cx="5457198" cy="3187233"/>
            <a:chOff x="1617391" y="2387755"/>
            <a:chExt cx="7794239" cy="425749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600151A-2269-114C-BC92-4B488AF95D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17391" y="2387755"/>
              <a:ext cx="7794239" cy="3542836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1D5C34E3-5B76-134B-8978-596F0069596C}"/>
                    </a:ext>
                  </a:extLst>
                </p:cNvPr>
                <p:cNvSpPr txBox="1"/>
                <p:nvPr/>
              </p:nvSpPr>
              <p:spPr>
                <a:xfrm>
                  <a:off x="1617391" y="6144700"/>
                  <a:ext cx="7624360" cy="50054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solidFill>
                        <a:schemeClr val="tx1"/>
                      </a:solidFill>
                    </a:rPr>
                    <a:t>Choose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sub>
                      </m:sSub>
                    </m:oMath>
                  </a14:m>
                  <a:r>
                    <a:rPr lang="en-US" dirty="0">
                      <a:solidFill>
                        <a:schemeClr val="tx1"/>
                      </a:solidFill>
                    </a:rPr>
                    <a:t> such that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𝑣𝑎𝑙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sub>
                        <m:sup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bSup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)≤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𝑣𝑎𝑙</m:t>
                          </m:r>
                        </m:sub>
                      </m:sSub>
                      <m:r>
                        <a:rPr lang="en-US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bSup>
                      <m:r>
                        <a:rPr lang="en-US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en-US" dirty="0">
                      <a:solidFill>
                        <a:schemeClr val="accent1"/>
                      </a:solidFill>
                    </a:rPr>
                    <a:t> </a:t>
                  </a:r>
                  <a:r>
                    <a:rPr lang="en-US" dirty="0">
                      <a:solidFill>
                        <a:schemeClr val="tx1"/>
                      </a:solidFill>
                    </a:rPr>
                    <a:t>for all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</m:oMath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1D5C34E3-5B76-134B-8978-596F0069596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17391" y="6144700"/>
                  <a:ext cx="7624360" cy="500547"/>
                </a:xfrm>
                <a:prstGeom prst="rect">
                  <a:avLst/>
                </a:prstGeom>
                <a:blipFill>
                  <a:blip r:embed="rId4"/>
                  <a:stretch>
                    <a:fillRect l="-948" t="-10000" b="-2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E46613E1-823F-6240-B5EE-1C371E20A89C}"/>
                    </a:ext>
                  </a:extLst>
                </p:cNvPr>
                <p:cNvSpPr/>
                <p:nvPr/>
              </p:nvSpPr>
              <p:spPr>
                <a:xfrm>
                  <a:off x="2364057" y="5397041"/>
                  <a:ext cx="1092819" cy="39029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𝑣𝑎𝑙</m:t>
                            </m:r>
                          </m:sub>
                        </m:sSub>
                        <m:r>
                          <a:rPr lang="en-US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Sup>
                          <m:sSubSupPr>
                            <m:ctrlP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bSup>
                        <m:r>
                          <a:rPr lang="en-US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1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E46613E1-823F-6240-B5EE-1C371E20A89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64057" y="5397041"/>
                  <a:ext cx="1092819" cy="390293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F0172F10-7576-CC47-B751-0B0F71742918}"/>
                    </a:ext>
                  </a:extLst>
                </p:cNvPr>
                <p:cNvSpPr/>
                <p:nvPr/>
              </p:nvSpPr>
              <p:spPr>
                <a:xfrm>
                  <a:off x="3916630" y="5397040"/>
                  <a:ext cx="1092819" cy="39029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𝑣𝑎𝑙</m:t>
                            </m:r>
                          </m:sub>
                        </m:sSub>
                        <m:r>
                          <a:rPr lang="en-US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Sup>
                          <m:sSubSupPr>
                            <m:ctrlP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bSup>
                        <m:r>
                          <a:rPr lang="en-US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1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F0172F10-7576-CC47-B751-0B0F7174291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16630" y="5397040"/>
                  <a:ext cx="1092819" cy="390293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D5B708DB-0D44-704E-BE6D-7DE4DB98EB29}"/>
                    </a:ext>
                  </a:extLst>
                </p:cNvPr>
                <p:cNvSpPr/>
                <p:nvPr/>
              </p:nvSpPr>
              <p:spPr>
                <a:xfrm>
                  <a:off x="5399045" y="5397041"/>
                  <a:ext cx="1092819" cy="39029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𝑣𝑎𝑙</m:t>
                            </m:r>
                          </m:sub>
                        </m:sSub>
                        <m:r>
                          <a:rPr lang="en-US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Sup>
                          <m:sSubSupPr>
                            <m:ctrlP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bSup>
                        <m:r>
                          <a:rPr lang="en-US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1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D5B708DB-0D44-704E-BE6D-7DE4DB98EB2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99045" y="5397041"/>
                  <a:ext cx="1092819" cy="390293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8A4B3A36-B952-2346-93DD-1DB097F7C85A}"/>
                    </a:ext>
                  </a:extLst>
                </p:cNvPr>
                <p:cNvSpPr/>
                <p:nvPr/>
              </p:nvSpPr>
              <p:spPr>
                <a:xfrm>
                  <a:off x="8188716" y="5397039"/>
                  <a:ext cx="1092819" cy="39029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𝑣𝑎𝑙</m:t>
                            </m:r>
                          </m:sub>
                        </m:sSub>
                        <m:r>
                          <a:rPr lang="en-US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Sup>
                          <m:sSubSupPr>
                            <m:ctrlP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b>
                          <m:sup>
                            <m: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bSup>
                        <m:r>
                          <a:rPr lang="en-US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1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8A4B3A36-B952-2346-93DD-1DB097F7C85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88716" y="5397039"/>
                  <a:ext cx="1092819" cy="390293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F1D84BA-7707-AE40-9264-38913F2B3D7C}"/>
                  </a:ext>
                </a:extLst>
              </p:cNvPr>
              <p:cNvSpPr txBox="1"/>
              <p:nvPr/>
            </p:nvSpPr>
            <p:spPr>
              <a:xfrm>
                <a:off x="1710783" y="5137856"/>
                <a:ext cx="877043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>
                    <a:solidFill>
                      <a:srgbClr val="C00000"/>
                    </a:solidFill>
                  </a:rPr>
                  <a:t>Equivalent to 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𝑣𝑎𝑙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rgbClr val="C00000"/>
                    </a:solidFill>
                  </a:rPr>
                  <a:t> to choose from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2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={</m:t>
                    </m:r>
                    <m:sSubSup>
                      <m:sSubSupPr>
                        <m:ctrlP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bSup>
                    <m:r>
                      <a:rPr lang="en-US" sz="2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Sup>
                      <m:sSubSupPr>
                        <m:ctrlP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  <m:sup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bSup>
                    <m:r>
                      <a:rPr lang="en-US" sz="2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28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F1D84BA-7707-AE40-9264-38913F2B3D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0783" y="5137856"/>
                <a:ext cx="8770434" cy="523220"/>
              </a:xfrm>
              <a:prstGeom prst="rect">
                <a:avLst/>
              </a:prstGeom>
              <a:blipFill>
                <a:blip r:embed="rId9"/>
                <a:stretch>
                  <a:fillRect l="-1447" t="-11905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F864243-9CDC-664B-B0A2-5E39704E3513}"/>
                  </a:ext>
                </a:extLst>
              </p:cNvPr>
              <p:cNvSpPr txBox="1"/>
              <p:nvPr/>
            </p:nvSpPr>
            <p:spPr>
              <a:xfrm>
                <a:off x="1876728" y="5776881"/>
                <a:ext cx="10225264" cy="1060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sSup>
                              <m:sSupPr>
                                <m:ctrlP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p>
                                <m: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sub>
                          <m:sup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bSup>
                      </m:e>
                    </m:d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𝑣𝑎𝑙</m:t>
                        </m:r>
                      </m:sub>
                    </m:sSub>
                    <m:d>
                      <m:d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sSup>
                              <m:sSupPr>
                                <m:ctrlP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p>
                                <m: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sub>
                          <m:sup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bSup>
                      </m:e>
                    </m:d>
                    <m:r>
                      <a:rPr lang="en-US" sz="2800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sz="2800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O</m:t>
                    </m:r>
                    <m:d>
                      <m:d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func>
                                  <m:funcPr>
                                    <m:ctrlPr>
                                      <a:rPr lang="en-US" sz="28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800" b="0" i="0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ln</m:t>
                                    </m:r>
                                  </m:fName>
                                  <m:e>
                                    <m:r>
                                      <a:rPr lang="en-US" sz="28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</m:func>
                              </m:num>
                              <m:den>
                                <m: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𝐾</m:t>
                                </m:r>
                              </m:den>
                            </m:f>
                          </m:e>
                        </m:rad>
                      </m:e>
                    </m:d>
                  </m:oMath>
                </a14:m>
                <a:r>
                  <a:rPr lang="en-US" sz="2800" dirty="0">
                    <a:solidFill>
                      <a:schemeClr val="accent1"/>
                    </a:solidFill>
                  </a:rPr>
                  <a:t>  </a:t>
                </a:r>
                <a:r>
                  <a:rPr lang="en-US" sz="1600" dirty="0">
                    <a:solidFill>
                      <a:schemeClr val="accent1"/>
                    </a:solidFill>
                  </a:rPr>
                  <a:t>=&gt; </a:t>
                </a:r>
                <a:r>
                  <a:rPr lang="en-US" sz="1600" dirty="0" err="1">
                    <a:solidFill>
                      <a:schemeClr val="accent1"/>
                    </a:solidFill>
                  </a:rPr>
                  <a:t>Hoeffding</a:t>
                </a:r>
                <a:r>
                  <a:rPr lang="en-US" sz="1600" dirty="0">
                    <a:solidFill>
                      <a:schemeClr val="accent1"/>
                    </a:solidFill>
                  </a:rPr>
                  <a:t> Bound adjusted for Multiple Hypothesis </a:t>
                </a:r>
                <a:endParaRPr lang="en-US" sz="28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F864243-9CDC-664B-B0A2-5E39704E35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6728" y="5776881"/>
                <a:ext cx="10225264" cy="1060483"/>
              </a:xfrm>
              <a:prstGeom prst="rect">
                <a:avLst/>
              </a:prstGeom>
              <a:blipFill>
                <a:blip r:embed="rId10"/>
                <a:stretch>
                  <a:fillRect l="-248" r="-1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55353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9E145-1551-7D4A-A815-78FC85D942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799912-26AD-F847-A67B-7CC2B9C53F8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/>
              <a:lstStyle/>
              <a:p>
                <a:r>
                  <a:rPr lang="en-US" dirty="0"/>
                  <a:t>Which of the following is true?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r>
                  <a:rPr lang="en-US" b="0" dirty="0">
                    <a:solidFill>
                      <a:schemeClr val="bg1">
                        <a:lumMod val="85000"/>
                      </a:schemeClr>
                    </a:solidFill>
                  </a:rPr>
                  <a:t>(a)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𝑣𝑎𝑙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i="1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sSup>
                                  <m:sSupPr>
                                    <m:ctrlPr>
                                      <a:rPr lang="en-US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</m:sub>
                              <m:sup>
                                <m:r>
                                  <a:rPr lang="en-US" i="1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</m:sup>
                            </m:sSubSup>
                          </m:e>
                        </m:d>
                      </m:e>
                    </m:d>
                    <m:r>
                      <a:rPr lang="en-US" i="1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sub>
                          <m:sup>
                            <m:r>
                              <a:rPr lang="en-US" b="0" i="1" smtClean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bSup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457200" lvl="1" indent="0">
                  <a:buNone/>
                </a:pPr>
                <a:endParaRPr lang="en-US" dirty="0">
                  <a:solidFill>
                    <a:schemeClr val="accent1"/>
                  </a:solidFill>
                </a:endParaRPr>
              </a:p>
              <a:p>
                <a:pPr marL="457200" lvl="1" indent="0">
                  <a:buNone/>
                </a:pPr>
                <a:r>
                  <a:rPr lang="en-US" dirty="0">
                    <a:solidFill>
                      <a:schemeClr val="accent1"/>
                    </a:solidFill>
                  </a:rPr>
                  <a:t>(b)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𝑣𝑎𝑙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sSup>
                                  <m:sSup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</m:sub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</m:sup>
                            </m:sSubSup>
                          </m:e>
                        </m:d>
                      </m:e>
                    </m:d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bSup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457200" lvl="1" indent="0">
                  <a:buNone/>
                </a:pPr>
                <a:endParaRPr lang="en-US" dirty="0">
                  <a:solidFill>
                    <a:schemeClr val="accent1"/>
                  </a:solidFill>
                </a:endParaRPr>
              </a:p>
              <a:p>
                <a:pPr marL="457200" lvl="1" indent="0">
                  <a:buNone/>
                </a:pPr>
                <a:r>
                  <a:rPr lang="en-US" dirty="0">
                    <a:solidFill>
                      <a:schemeClr val="bg1">
                        <a:lumMod val="85000"/>
                      </a:schemeClr>
                    </a:solidFill>
                  </a:rPr>
                  <a:t>(c)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𝑣𝑎𝑙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i="1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sSup>
                                  <m:sSupPr>
                                    <m:ctrlPr>
                                      <a:rPr lang="en-US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</m:sub>
                              <m:sup>
                                <m:r>
                                  <a:rPr lang="en-US" i="1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</m:sup>
                            </m:sSubSup>
                          </m:e>
                        </m:d>
                      </m:e>
                    </m:d>
                    <m:r>
                      <a:rPr lang="en-US" b="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sub>
                          <m:sup>
                            <m:r>
                              <a:rPr lang="en-US" i="1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bSup>
                      </m:e>
                    </m:d>
                  </m:oMath>
                </a14:m>
                <a:endParaRPr lang="en-US" dirty="0">
                  <a:solidFill>
                    <a:schemeClr val="bg1">
                      <a:lumMod val="85000"/>
                    </a:schemeClr>
                  </a:solidFill>
                </a:endParaRPr>
              </a:p>
              <a:p>
                <a:pPr marL="457200" lvl="1" indent="0">
                  <a:buNone/>
                </a:pPr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799912-26AD-F847-A67B-7CC2B9C53F8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2"/>
                <a:stretch>
                  <a:fillRect l="-965" t="-2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F1D84BA-7707-AE40-9264-38913F2B3D7C}"/>
                  </a:ext>
                </a:extLst>
              </p:cNvPr>
              <p:cNvSpPr txBox="1"/>
              <p:nvPr/>
            </p:nvSpPr>
            <p:spPr>
              <a:xfrm>
                <a:off x="1710783" y="5137856"/>
                <a:ext cx="877043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>
                    <a:solidFill>
                      <a:srgbClr val="C00000"/>
                    </a:solidFill>
                  </a:rPr>
                  <a:t>Equivalent to 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𝑣𝑎𝑙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rgbClr val="C00000"/>
                    </a:solidFill>
                  </a:rPr>
                  <a:t> to choose from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2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={</m:t>
                    </m:r>
                    <m:sSubSup>
                      <m:sSubSupPr>
                        <m:ctrlP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bSup>
                    <m:r>
                      <a:rPr lang="en-US" sz="2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Sup>
                      <m:sSubSupPr>
                        <m:ctrlP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  <m:sup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bSup>
                    <m:r>
                      <a:rPr lang="en-US" sz="2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28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F1D84BA-7707-AE40-9264-38913F2B3D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0783" y="5137856"/>
                <a:ext cx="8770434" cy="523220"/>
              </a:xfrm>
              <a:prstGeom prst="rect">
                <a:avLst/>
              </a:prstGeom>
              <a:blipFill>
                <a:blip r:embed="rId3"/>
                <a:stretch>
                  <a:fillRect l="-1447" t="-11905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F864243-9CDC-664B-B0A2-5E39704E3513}"/>
                  </a:ext>
                </a:extLst>
              </p:cNvPr>
              <p:cNvSpPr txBox="1"/>
              <p:nvPr/>
            </p:nvSpPr>
            <p:spPr>
              <a:xfrm>
                <a:off x="1876727" y="5776881"/>
                <a:ext cx="10433919" cy="1060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sSup>
                              <m:sSupPr>
                                <m:ctrlP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p>
                                <m: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sub>
                          <m:sup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bSup>
                      </m:e>
                    </m:d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𝑣𝑎𝑙</m:t>
                        </m:r>
                      </m:sub>
                    </m:sSub>
                    <m:d>
                      <m:d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sSup>
                              <m:sSupPr>
                                <m:ctrlP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p>
                                <m: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sub>
                          <m:sup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bSup>
                      </m:e>
                    </m:d>
                    <m:r>
                      <a:rPr lang="en-US" sz="2800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sz="2800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O</m:t>
                    </m:r>
                    <m:d>
                      <m:d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func>
                                  <m:funcPr>
                                    <m:ctrlPr>
                                      <a:rPr lang="en-US" sz="28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800" b="0" i="0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ln</m:t>
                                    </m:r>
                                  </m:fName>
                                  <m:e>
                                    <m:r>
                                      <a:rPr lang="en-US" sz="28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</m:func>
                              </m:num>
                              <m:den>
                                <m: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den>
                            </m:f>
                          </m:e>
                        </m:rad>
                      </m:e>
                    </m:d>
                  </m:oMath>
                </a14:m>
                <a:r>
                  <a:rPr lang="en-US" sz="2800" dirty="0">
                    <a:solidFill>
                      <a:schemeClr val="accent1"/>
                    </a:solidFill>
                  </a:rPr>
                  <a:t>  </a:t>
                </a:r>
                <a:r>
                  <a:rPr lang="en-US" sz="1600" dirty="0">
                    <a:solidFill>
                      <a:schemeClr val="accent1"/>
                    </a:solidFill>
                  </a:rPr>
                  <a:t>=&gt; </a:t>
                </a:r>
                <a:r>
                  <a:rPr lang="en-US" sz="1600" dirty="0" err="1">
                    <a:solidFill>
                      <a:schemeClr val="accent1"/>
                    </a:solidFill>
                  </a:rPr>
                  <a:t>Hoeffding</a:t>
                </a:r>
                <a:r>
                  <a:rPr lang="en-US" sz="1600" dirty="0">
                    <a:solidFill>
                      <a:schemeClr val="accent1"/>
                    </a:solidFill>
                  </a:rPr>
                  <a:t> Bound adjusted for Multiple Hypothesis </a:t>
                </a:r>
                <a:endParaRPr lang="en-US" sz="28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F864243-9CDC-664B-B0A2-5E39704E35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6727" y="5776881"/>
                <a:ext cx="10433919" cy="1060483"/>
              </a:xfrm>
              <a:prstGeom prst="rect">
                <a:avLst/>
              </a:prstGeom>
              <a:blipFill>
                <a:blip r:embed="rId4"/>
                <a:stretch>
                  <a:fillRect l="-2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FE476AAB-B4DB-1947-B2AB-7DCA2B8B65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0388" y="1597720"/>
            <a:ext cx="4573406" cy="3405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3169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C2C3BE3-B21A-8E4E-9FF7-A3B0391F039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Utilizing the Whole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C2C3BE3-B21A-8E4E-9FF7-A3B0391F039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D4327EF-D796-3442-A414-17AC8FC47C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47808" y="1781020"/>
            <a:ext cx="3987681" cy="43513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3DF5292-0262-BE42-9940-020E34F09A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4054" y="1778261"/>
            <a:ext cx="5452601" cy="435133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9CB90DA-ECAF-5146-BE76-51AA81B55E0F}"/>
                  </a:ext>
                </a:extLst>
              </p:cNvPr>
              <p:cNvSpPr txBox="1"/>
              <p:nvPr/>
            </p:nvSpPr>
            <p:spPr>
              <a:xfrm>
                <a:off x="6026951" y="6217171"/>
                <a:ext cx="62463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</m:acc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the hypothesis minimizes in-sample error over </a:t>
                </a:r>
                <a:r>
                  <a:rPr lang="en-US" dirty="0">
                    <a:solidFill>
                      <a:schemeClr val="accent1"/>
                    </a:solidFill>
                  </a:rPr>
                  <a:t>{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}</a:t>
                </a:r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9CB90DA-ECAF-5146-BE76-51AA81B55E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6951" y="6217171"/>
                <a:ext cx="6246390" cy="369332"/>
              </a:xfrm>
              <a:prstGeom prst="rect">
                <a:avLst/>
              </a:prstGeom>
              <a:blipFill>
                <a:blip r:embed="rId5"/>
                <a:stretch>
                  <a:fillRect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26292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Content Placeholder 4">
                <a:extLst>
                  <a:ext uri="{FF2B5EF4-FFF2-40B4-BE49-F238E27FC236}">
                    <a16:creationId xmlns:a16="http://schemas.microsoft.com/office/drawing/2014/main" id="{FEFDDF04-7D5B-9E40-9BEB-CE36F1F1EC95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477139937"/>
                  </p:ext>
                </p:extLst>
              </p:nvPr>
            </p:nvGraphicFramePr>
            <p:xfrm>
              <a:off x="712382" y="506489"/>
              <a:ext cx="11047228" cy="426752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86236">
                      <a:extLst>
                        <a:ext uri="{9D8B030D-6E8A-4147-A177-3AD203B41FA5}">
                          <a16:colId xmlns:a16="http://schemas.microsoft.com/office/drawing/2014/main" val="2619227597"/>
                        </a:ext>
                      </a:extLst>
                    </a:gridCol>
                    <a:gridCol w="3283744">
                      <a:extLst>
                        <a:ext uri="{9D8B030D-6E8A-4147-A177-3AD203B41FA5}">
                          <a16:colId xmlns:a16="http://schemas.microsoft.com/office/drawing/2014/main" val="551217116"/>
                        </a:ext>
                      </a:extLst>
                    </a:gridCol>
                    <a:gridCol w="6077248">
                      <a:extLst>
                        <a:ext uri="{9D8B030D-6E8A-4147-A177-3AD203B41FA5}">
                          <a16:colId xmlns:a16="http://schemas.microsoft.com/office/drawing/2014/main" val="2434590496"/>
                        </a:ext>
                      </a:extLst>
                    </a:gridCol>
                  </a:tblGrid>
                  <a:tr h="841398"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/>
                        </a:p>
                      </a:txBody>
                      <a:tcPr marL="108200" marR="108200" marT="54100" marB="5410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/>
                            <a:t>Outlook </a:t>
                          </a:r>
                          <a:r>
                            <a:rPr lang="en-US" sz="1400" b="1" dirty="0"/>
                            <a:t>(Compared with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4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𝑬</m:t>
                                  </m:r>
                                </m:e>
                                <m:sub>
                                  <m:r>
                                    <a:rPr lang="en-US" sz="14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𝒐𝒖𝒕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400" b="1" dirty="0"/>
                            <a:t>)</a:t>
                          </a:r>
                          <a:endParaRPr lang="en-US" sz="2800" b="1" dirty="0"/>
                        </a:p>
                      </a:txBody>
                      <a:tcPr marL="108200" marR="108200" marT="54100" marB="5410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/>
                            <a:t>Relationship to</a:t>
                          </a:r>
                          <a:r>
                            <a:rPr lang="en-US" sz="2800" b="1" baseline="0"/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8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𝑬</m:t>
                                  </m:r>
                                </m:e>
                                <m:sub>
                                  <m:r>
                                    <a:rPr lang="en-US" sz="28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𝒐𝒖𝒕</m:t>
                                  </m:r>
                                </m:sub>
                              </m:sSub>
                            </m:oMath>
                          </a14:m>
                          <a:endParaRPr lang="en-US" sz="2800" b="1"/>
                        </a:p>
                      </a:txBody>
                      <a:tcPr marL="108200" marR="108200" marT="54100" marB="54100" anchor="ctr"/>
                    </a:tc>
                    <a:extLst>
                      <a:ext uri="{0D108BD9-81ED-4DB2-BD59-A6C34878D82A}">
                        <a16:rowId xmlns:a16="http://schemas.microsoft.com/office/drawing/2014/main" val="1641613848"/>
                      </a:ext>
                    </a:extLst>
                  </a:tr>
                  <a:tr h="102725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8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108200" marR="108200" marT="54100" marB="5410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0" dirty="0"/>
                        </a:p>
                      </a:txBody>
                      <a:tcPr marL="108200" marR="108200" marT="54100" marB="5410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0" dirty="0"/>
                        </a:p>
                      </a:txBody>
                      <a:tcPr marL="108200" marR="108200" marT="54100" marB="54100" anchor="ctr"/>
                    </a:tc>
                    <a:extLst>
                      <a:ext uri="{0D108BD9-81ED-4DB2-BD59-A6C34878D82A}">
                        <a16:rowId xmlns:a16="http://schemas.microsoft.com/office/drawing/2014/main" val="3944230169"/>
                      </a:ext>
                    </a:extLst>
                  </a:tr>
                  <a:tr h="119943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𝑣𝑎𝑙</m:t>
                                    </m:r>
                                  </m:sub>
                                </m:sSub>
                              </m:oMath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1400" b="0" dirty="0" smtClean="0">
                                    <a:solidFill>
                                      <a:schemeClr val="accent2"/>
                                    </a:solidFill>
                                  </a:rPr>
                                  <m:t>(</m:t>
                                </m:r>
                                <m:r>
                                  <m:rPr>
                                    <m:nor/>
                                  </m:rPr>
                                  <a:rPr lang="en-US" sz="1400" b="0" dirty="0" smtClean="0">
                                    <a:solidFill>
                                      <a:schemeClr val="accent2"/>
                                    </a:solidFill>
                                  </a:rPr>
                                  <m:t>when</m:t>
                                </m:r>
                                <m:r>
                                  <m:rPr>
                                    <m:nor/>
                                  </m:rPr>
                                  <a:rPr lang="en-US" sz="1400" b="0" dirty="0" smtClean="0">
                                    <a:solidFill>
                                      <a:schemeClr val="accent2"/>
                                    </a:solidFill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US" sz="1400" b="0" dirty="0" smtClean="0">
                                    <a:solidFill>
                                      <a:schemeClr val="accent2"/>
                                    </a:solidFill>
                                  </a:rPr>
                                  <m:t>used</m:t>
                                </m:r>
                                <m:r>
                                  <m:rPr>
                                    <m:nor/>
                                  </m:rPr>
                                  <a:rPr lang="en-US" sz="1400" b="0" dirty="0" smtClean="0">
                                    <a:solidFill>
                                      <a:schemeClr val="accent2"/>
                                    </a:solidFill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US" sz="1400" b="0" dirty="0" smtClean="0">
                                    <a:solidFill>
                                      <a:schemeClr val="accent2"/>
                                    </a:solidFill>
                                  </a:rPr>
                                  <m:t>for</m:t>
                                </m:r>
                                <m:r>
                                  <m:rPr>
                                    <m:nor/>
                                  </m:rPr>
                                  <a:rPr lang="en-US" sz="1400" b="0" dirty="0" smtClean="0">
                                    <a:solidFill>
                                      <a:schemeClr val="accent2"/>
                                    </a:solidFill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US" sz="1400" b="0" dirty="0" smtClean="0">
                                    <a:solidFill>
                                      <a:schemeClr val="accent2"/>
                                    </a:solidFill>
                                  </a:rPr>
                                  <m:t>model</m:t>
                                </m:r>
                                <m:r>
                                  <m:rPr>
                                    <m:nor/>
                                  </m:rPr>
                                  <a:rPr lang="en-US" sz="1400" b="0" dirty="0" smtClean="0">
                                    <a:solidFill>
                                      <a:schemeClr val="accent2"/>
                                    </a:solidFill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US" sz="1400" b="0" dirty="0" smtClean="0">
                                    <a:solidFill>
                                      <a:schemeClr val="accent2"/>
                                    </a:solidFill>
                                  </a:rPr>
                                  <m:t>selection</m:t>
                                </m:r>
                                <m:r>
                                  <m:rPr>
                                    <m:nor/>
                                  </m:rPr>
                                  <a:rPr lang="en-US" sz="1400" b="0" dirty="0" smtClean="0">
                                    <a:solidFill>
                                      <a:schemeClr val="accent2"/>
                                    </a:solidFill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8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108200" marR="108200" marT="54100" marB="5410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0" dirty="0"/>
                        </a:p>
                      </a:txBody>
                      <a:tcPr marL="108200" marR="108200" marT="54100" marB="5410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0" dirty="0"/>
                        </a:p>
                      </a:txBody>
                      <a:tcPr marL="108200" marR="108200" marT="54100" marB="54100" anchor="ctr"/>
                    </a:tc>
                    <a:extLst>
                      <a:ext uri="{0D108BD9-81ED-4DB2-BD59-A6C34878D82A}">
                        <a16:rowId xmlns:a16="http://schemas.microsoft.com/office/drawing/2014/main" val="4090745080"/>
                      </a:ext>
                    </a:extLst>
                  </a:tr>
                  <a:tr h="119943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𝑡𝑒𝑠𝑡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8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108200" marR="108200" marT="54100" marB="5410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0" dirty="0"/>
                        </a:p>
                      </a:txBody>
                      <a:tcPr marL="108200" marR="108200" marT="54100" marB="5410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0" dirty="0"/>
                        </a:p>
                      </a:txBody>
                      <a:tcPr marL="108200" marR="108200" marT="54100" marB="54100" anchor="ctr"/>
                    </a:tc>
                    <a:extLst>
                      <a:ext uri="{0D108BD9-81ED-4DB2-BD59-A6C34878D82A}">
                        <a16:rowId xmlns:a16="http://schemas.microsoft.com/office/drawing/2014/main" val="41069661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Content Placeholder 4">
                <a:extLst>
                  <a:ext uri="{FF2B5EF4-FFF2-40B4-BE49-F238E27FC236}">
                    <a16:creationId xmlns:a16="http://schemas.microsoft.com/office/drawing/2014/main" id="{FEFDDF04-7D5B-9E40-9BEB-CE36F1F1EC95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477139937"/>
                  </p:ext>
                </p:extLst>
              </p:nvPr>
            </p:nvGraphicFramePr>
            <p:xfrm>
              <a:off x="712382" y="506489"/>
              <a:ext cx="11047228" cy="426752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86236">
                      <a:extLst>
                        <a:ext uri="{9D8B030D-6E8A-4147-A177-3AD203B41FA5}">
                          <a16:colId xmlns:a16="http://schemas.microsoft.com/office/drawing/2014/main" val="2619227597"/>
                        </a:ext>
                      </a:extLst>
                    </a:gridCol>
                    <a:gridCol w="3283744">
                      <a:extLst>
                        <a:ext uri="{9D8B030D-6E8A-4147-A177-3AD203B41FA5}">
                          <a16:colId xmlns:a16="http://schemas.microsoft.com/office/drawing/2014/main" val="551217116"/>
                        </a:ext>
                      </a:extLst>
                    </a:gridCol>
                    <a:gridCol w="6077248">
                      <a:extLst>
                        <a:ext uri="{9D8B030D-6E8A-4147-A177-3AD203B41FA5}">
                          <a16:colId xmlns:a16="http://schemas.microsoft.com/office/drawing/2014/main" val="2434590496"/>
                        </a:ext>
                      </a:extLst>
                    </a:gridCol>
                  </a:tblGrid>
                  <a:tr h="841398"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/>
                        </a:p>
                      </a:txBody>
                      <a:tcPr marL="108200" marR="108200" marT="54100" marB="5410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08200" marR="108200" marT="54100" marB="54100" anchor="ctr">
                        <a:blipFill>
                          <a:blip r:embed="rId2"/>
                          <a:stretch>
                            <a:fillRect l="-51938" r="-186822" b="-4136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08200" marR="108200" marT="54100" marB="54100" anchor="ctr">
                        <a:blipFill>
                          <a:blip r:embed="rId2"/>
                          <a:stretch>
                            <a:fillRect l="-81837" r="-626" b="-41363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41613848"/>
                      </a:ext>
                    </a:extLst>
                  </a:tr>
                  <a:tr h="102725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08200" marR="108200" marT="54100" marB="54100" anchor="ctr">
                        <a:blipFill>
                          <a:blip r:embed="rId2"/>
                          <a:stretch>
                            <a:fillRect l="-752" t="-80488" r="-556391" b="-23292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0" dirty="0"/>
                        </a:p>
                      </a:txBody>
                      <a:tcPr marL="108200" marR="108200" marT="54100" marB="5410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0" dirty="0"/>
                        </a:p>
                      </a:txBody>
                      <a:tcPr marL="108200" marR="108200" marT="54100" marB="54100" anchor="ctr"/>
                    </a:tc>
                    <a:extLst>
                      <a:ext uri="{0D108BD9-81ED-4DB2-BD59-A6C34878D82A}">
                        <a16:rowId xmlns:a16="http://schemas.microsoft.com/office/drawing/2014/main" val="3944230169"/>
                      </a:ext>
                    </a:extLst>
                  </a:tr>
                  <a:tr h="119943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08200" marR="108200" marT="54100" marB="54100" anchor="ctr">
                        <a:blipFill>
                          <a:blip r:embed="rId2"/>
                          <a:stretch>
                            <a:fillRect l="-752" t="-157447" r="-556391" b="-1031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0" dirty="0"/>
                        </a:p>
                      </a:txBody>
                      <a:tcPr marL="108200" marR="108200" marT="54100" marB="5410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0" dirty="0"/>
                        </a:p>
                      </a:txBody>
                      <a:tcPr marL="108200" marR="108200" marT="54100" marB="54100" anchor="ctr"/>
                    </a:tc>
                    <a:extLst>
                      <a:ext uri="{0D108BD9-81ED-4DB2-BD59-A6C34878D82A}">
                        <a16:rowId xmlns:a16="http://schemas.microsoft.com/office/drawing/2014/main" val="4090745080"/>
                      </a:ext>
                    </a:extLst>
                  </a:tr>
                  <a:tr h="119943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08200" marR="108200" marT="54100" marB="54100" anchor="ctr">
                        <a:blipFill>
                          <a:blip r:embed="rId2"/>
                          <a:stretch>
                            <a:fillRect l="-752" t="-254737" r="-556391" b="-21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0" dirty="0"/>
                        </a:p>
                      </a:txBody>
                      <a:tcPr marL="108200" marR="108200" marT="54100" marB="5410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0" dirty="0"/>
                        </a:p>
                      </a:txBody>
                      <a:tcPr marL="108200" marR="108200" marT="54100" marB="54100" anchor="ctr"/>
                    </a:tc>
                    <a:extLst>
                      <a:ext uri="{0D108BD9-81ED-4DB2-BD59-A6C34878D82A}">
                        <a16:rowId xmlns:a16="http://schemas.microsoft.com/office/drawing/2014/main" val="41069661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9DD54361-4D8F-4E4A-93BF-72E6689EA396}"/>
              </a:ext>
            </a:extLst>
          </p:cNvPr>
          <p:cNvSpPr txBox="1"/>
          <p:nvPr/>
        </p:nvSpPr>
        <p:spPr>
          <a:xfrm>
            <a:off x="374352" y="5216375"/>
            <a:ext cx="7584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When a validation set is not used for model selection, it is essentially a test set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2DB092D-B6E4-7246-9BF9-9BC1636319FD}"/>
              </a:ext>
            </a:extLst>
          </p:cNvPr>
          <p:cNvCxnSpPr/>
          <p:nvPr/>
        </p:nvCxnSpPr>
        <p:spPr>
          <a:xfrm flipH="1">
            <a:off x="712382" y="3429000"/>
            <a:ext cx="441358" cy="17444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14296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Content Placeholder 4">
                <a:extLst>
                  <a:ext uri="{FF2B5EF4-FFF2-40B4-BE49-F238E27FC236}">
                    <a16:creationId xmlns:a16="http://schemas.microsoft.com/office/drawing/2014/main" id="{FEFDDF04-7D5B-9E40-9BEB-CE36F1F1EC95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523832965"/>
                  </p:ext>
                </p:extLst>
              </p:nvPr>
            </p:nvGraphicFramePr>
            <p:xfrm>
              <a:off x="712382" y="506489"/>
              <a:ext cx="11047228" cy="426752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86236">
                      <a:extLst>
                        <a:ext uri="{9D8B030D-6E8A-4147-A177-3AD203B41FA5}">
                          <a16:colId xmlns:a16="http://schemas.microsoft.com/office/drawing/2014/main" val="2619227597"/>
                        </a:ext>
                      </a:extLst>
                    </a:gridCol>
                    <a:gridCol w="3283744">
                      <a:extLst>
                        <a:ext uri="{9D8B030D-6E8A-4147-A177-3AD203B41FA5}">
                          <a16:colId xmlns:a16="http://schemas.microsoft.com/office/drawing/2014/main" val="551217116"/>
                        </a:ext>
                      </a:extLst>
                    </a:gridCol>
                    <a:gridCol w="6077248">
                      <a:extLst>
                        <a:ext uri="{9D8B030D-6E8A-4147-A177-3AD203B41FA5}">
                          <a16:colId xmlns:a16="http://schemas.microsoft.com/office/drawing/2014/main" val="2434590496"/>
                        </a:ext>
                      </a:extLst>
                    </a:gridCol>
                  </a:tblGrid>
                  <a:tr h="841398"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/>
                        </a:p>
                      </a:txBody>
                      <a:tcPr marL="108200" marR="108200" marT="54100" marB="5410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/>
                            <a:t>Outlook </a:t>
                          </a:r>
                          <a:r>
                            <a:rPr lang="en-US" sz="1400" b="1" dirty="0"/>
                            <a:t>(Compared with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4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𝑬</m:t>
                                  </m:r>
                                </m:e>
                                <m:sub>
                                  <m:r>
                                    <a:rPr lang="en-US" sz="14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𝒐𝒖𝒕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400" b="1" dirty="0"/>
                            <a:t>)</a:t>
                          </a:r>
                          <a:endParaRPr lang="en-US" sz="2800" b="1" dirty="0"/>
                        </a:p>
                      </a:txBody>
                      <a:tcPr marL="108200" marR="108200" marT="54100" marB="5410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/>
                            <a:t>Relationship to</a:t>
                          </a:r>
                          <a:r>
                            <a:rPr lang="en-US" sz="2800" b="1" baseline="0" dirty="0"/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8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𝑬</m:t>
                                  </m:r>
                                </m:e>
                                <m:sub>
                                  <m:r>
                                    <a:rPr lang="en-US" sz="28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𝒐𝒖𝒕</m:t>
                                  </m:r>
                                </m:sub>
                              </m:sSub>
                            </m:oMath>
                          </a14:m>
                          <a:endParaRPr lang="en-US" sz="2800" b="1" dirty="0"/>
                        </a:p>
                      </a:txBody>
                      <a:tcPr marL="108200" marR="108200" marT="54100" marB="54100" anchor="ctr"/>
                    </a:tc>
                    <a:extLst>
                      <a:ext uri="{0D108BD9-81ED-4DB2-BD59-A6C34878D82A}">
                        <a16:rowId xmlns:a16="http://schemas.microsoft.com/office/drawing/2014/main" val="1641613848"/>
                      </a:ext>
                    </a:extLst>
                  </a:tr>
                  <a:tr h="102725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8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108200" marR="108200" marT="54100" marB="5410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/>
                            <a:t>Incredibly optimistic</a:t>
                          </a:r>
                        </a:p>
                      </a:txBody>
                      <a:tcPr marL="108200" marR="108200" marT="54100" marB="5410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0" dirty="0"/>
                        </a:p>
                      </a:txBody>
                      <a:tcPr marL="108200" marR="108200" marT="54100" marB="54100" anchor="ctr"/>
                    </a:tc>
                    <a:extLst>
                      <a:ext uri="{0D108BD9-81ED-4DB2-BD59-A6C34878D82A}">
                        <a16:rowId xmlns:a16="http://schemas.microsoft.com/office/drawing/2014/main" val="3944230169"/>
                      </a:ext>
                    </a:extLst>
                  </a:tr>
                  <a:tr h="119943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𝑣𝑎𝑙</m:t>
                                    </m:r>
                                  </m:sub>
                                </m:sSub>
                              </m:oMath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1400" b="0" dirty="0" smtClean="0">
                                    <a:solidFill>
                                      <a:schemeClr val="accent2"/>
                                    </a:solidFill>
                                  </a:rPr>
                                  <m:t>(</m:t>
                                </m:r>
                                <m:r>
                                  <m:rPr>
                                    <m:nor/>
                                  </m:rPr>
                                  <a:rPr lang="en-US" sz="1400" b="0" dirty="0" smtClean="0">
                                    <a:solidFill>
                                      <a:schemeClr val="accent2"/>
                                    </a:solidFill>
                                  </a:rPr>
                                  <m:t>when</m:t>
                                </m:r>
                                <m:r>
                                  <m:rPr>
                                    <m:nor/>
                                  </m:rPr>
                                  <a:rPr lang="en-US" sz="1400" b="0" dirty="0" smtClean="0">
                                    <a:solidFill>
                                      <a:schemeClr val="accent2"/>
                                    </a:solidFill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US" sz="1400" b="0" dirty="0" smtClean="0">
                                    <a:solidFill>
                                      <a:schemeClr val="accent2"/>
                                    </a:solidFill>
                                  </a:rPr>
                                  <m:t>used</m:t>
                                </m:r>
                                <m:r>
                                  <m:rPr>
                                    <m:nor/>
                                  </m:rPr>
                                  <a:rPr lang="en-US" sz="1400" b="0" dirty="0" smtClean="0">
                                    <a:solidFill>
                                      <a:schemeClr val="accent2"/>
                                    </a:solidFill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US" sz="1400" b="0" dirty="0" smtClean="0">
                                    <a:solidFill>
                                      <a:schemeClr val="accent2"/>
                                    </a:solidFill>
                                  </a:rPr>
                                  <m:t>for</m:t>
                                </m:r>
                                <m:r>
                                  <m:rPr>
                                    <m:nor/>
                                  </m:rPr>
                                  <a:rPr lang="en-US" sz="1400" b="0" dirty="0" smtClean="0">
                                    <a:solidFill>
                                      <a:schemeClr val="accent2"/>
                                    </a:solidFill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US" sz="1400" b="0" dirty="0" smtClean="0">
                                    <a:solidFill>
                                      <a:schemeClr val="accent2"/>
                                    </a:solidFill>
                                  </a:rPr>
                                  <m:t>model</m:t>
                                </m:r>
                                <m:r>
                                  <m:rPr>
                                    <m:nor/>
                                  </m:rPr>
                                  <a:rPr lang="en-US" sz="1400" b="0" dirty="0" smtClean="0">
                                    <a:solidFill>
                                      <a:schemeClr val="accent2"/>
                                    </a:solidFill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US" sz="1400" b="0" dirty="0" smtClean="0">
                                    <a:solidFill>
                                      <a:schemeClr val="accent2"/>
                                    </a:solidFill>
                                  </a:rPr>
                                  <m:t>selection</m:t>
                                </m:r>
                                <m:r>
                                  <m:rPr>
                                    <m:nor/>
                                  </m:rPr>
                                  <a:rPr lang="en-US" sz="1400" b="0" dirty="0" smtClean="0">
                                    <a:solidFill>
                                      <a:schemeClr val="accent2"/>
                                    </a:solidFill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8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108200" marR="108200" marT="54100" marB="5410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/>
                            <a:t>Slightly optimistic</a:t>
                          </a:r>
                          <a:endParaRPr lang="en-US" sz="2800" b="0" dirty="0"/>
                        </a:p>
                      </a:txBody>
                      <a:tcPr marL="108200" marR="108200" marT="54100" marB="5410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0" dirty="0"/>
                        </a:p>
                      </a:txBody>
                      <a:tcPr marL="108200" marR="108200" marT="54100" marB="54100" anchor="ctr"/>
                    </a:tc>
                    <a:extLst>
                      <a:ext uri="{0D108BD9-81ED-4DB2-BD59-A6C34878D82A}">
                        <a16:rowId xmlns:a16="http://schemas.microsoft.com/office/drawing/2014/main" val="4090745080"/>
                      </a:ext>
                    </a:extLst>
                  </a:tr>
                  <a:tr h="119943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𝑡𝑒𝑠𝑡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8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108200" marR="108200" marT="54100" marB="5410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/>
                            <a:t>Unbiased</a:t>
                          </a:r>
                        </a:p>
                      </a:txBody>
                      <a:tcPr marL="108200" marR="108200" marT="54100" marB="5410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0" dirty="0"/>
                        </a:p>
                      </a:txBody>
                      <a:tcPr marL="108200" marR="108200" marT="54100" marB="54100" anchor="ctr"/>
                    </a:tc>
                    <a:extLst>
                      <a:ext uri="{0D108BD9-81ED-4DB2-BD59-A6C34878D82A}">
                        <a16:rowId xmlns:a16="http://schemas.microsoft.com/office/drawing/2014/main" val="41069661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Content Placeholder 4">
                <a:extLst>
                  <a:ext uri="{FF2B5EF4-FFF2-40B4-BE49-F238E27FC236}">
                    <a16:creationId xmlns:a16="http://schemas.microsoft.com/office/drawing/2014/main" id="{FEFDDF04-7D5B-9E40-9BEB-CE36F1F1EC95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523832965"/>
                  </p:ext>
                </p:extLst>
              </p:nvPr>
            </p:nvGraphicFramePr>
            <p:xfrm>
              <a:off x="712382" y="506489"/>
              <a:ext cx="11047228" cy="426752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86236">
                      <a:extLst>
                        <a:ext uri="{9D8B030D-6E8A-4147-A177-3AD203B41FA5}">
                          <a16:colId xmlns:a16="http://schemas.microsoft.com/office/drawing/2014/main" val="2619227597"/>
                        </a:ext>
                      </a:extLst>
                    </a:gridCol>
                    <a:gridCol w="3283744">
                      <a:extLst>
                        <a:ext uri="{9D8B030D-6E8A-4147-A177-3AD203B41FA5}">
                          <a16:colId xmlns:a16="http://schemas.microsoft.com/office/drawing/2014/main" val="551217116"/>
                        </a:ext>
                      </a:extLst>
                    </a:gridCol>
                    <a:gridCol w="6077248">
                      <a:extLst>
                        <a:ext uri="{9D8B030D-6E8A-4147-A177-3AD203B41FA5}">
                          <a16:colId xmlns:a16="http://schemas.microsoft.com/office/drawing/2014/main" val="2434590496"/>
                        </a:ext>
                      </a:extLst>
                    </a:gridCol>
                  </a:tblGrid>
                  <a:tr h="841398"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/>
                        </a:p>
                      </a:txBody>
                      <a:tcPr marL="108200" marR="108200" marT="54100" marB="5410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08200" marR="108200" marT="54100" marB="54100" anchor="ctr">
                        <a:blipFill>
                          <a:blip r:embed="rId2"/>
                          <a:stretch>
                            <a:fillRect l="-51938" r="-186822" b="-4136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08200" marR="108200" marT="54100" marB="54100" anchor="ctr">
                        <a:blipFill>
                          <a:blip r:embed="rId2"/>
                          <a:stretch>
                            <a:fillRect l="-81837" r="-626" b="-41363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41613848"/>
                      </a:ext>
                    </a:extLst>
                  </a:tr>
                  <a:tr h="102725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08200" marR="108200" marT="54100" marB="54100" anchor="ctr">
                        <a:blipFill>
                          <a:blip r:embed="rId2"/>
                          <a:stretch>
                            <a:fillRect l="-752" t="-80488" r="-556391" b="-23292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/>
                            <a:t>Incredibly optimistic</a:t>
                          </a:r>
                        </a:p>
                      </a:txBody>
                      <a:tcPr marL="108200" marR="108200" marT="54100" marB="5410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0" dirty="0"/>
                        </a:p>
                      </a:txBody>
                      <a:tcPr marL="108200" marR="108200" marT="54100" marB="54100" anchor="ctr"/>
                    </a:tc>
                    <a:extLst>
                      <a:ext uri="{0D108BD9-81ED-4DB2-BD59-A6C34878D82A}">
                        <a16:rowId xmlns:a16="http://schemas.microsoft.com/office/drawing/2014/main" val="3944230169"/>
                      </a:ext>
                    </a:extLst>
                  </a:tr>
                  <a:tr h="119943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08200" marR="108200" marT="54100" marB="54100" anchor="ctr">
                        <a:blipFill>
                          <a:blip r:embed="rId2"/>
                          <a:stretch>
                            <a:fillRect l="-752" t="-157447" r="-556391" b="-1031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/>
                            <a:t>Slightly optimistic</a:t>
                          </a:r>
                          <a:endParaRPr lang="en-US" sz="2800" b="0" dirty="0"/>
                        </a:p>
                      </a:txBody>
                      <a:tcPr marL="108200" marR="108200" marT="54100" marB="5410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0" dirty="0"/>
                        </a:p>
                      </a:txBody>
                      <a:tcPr marL="108200" marR="108200" marT="54100" marB="54100" anchor="ctr"/>
                    </a:tc>
                    <a:extLst>
                      <a:ext uri="{0D108BD9-81ED-4DB2-BD59-A6C34878D82A}">
                        <a16:rowId xmlns:a16="http://schemas.microsoft.com/office/drawing/2014/main" val="4090745080"/>
                      </a:ext>
                    </a:extLst>
                  </a:tr>
                  <a:tr h="119943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08200" marR="108200" marT="54100" marB="54100" anchor="ctr">
                        <a:blipFill>
                          <a:blip r:embed="rId2"/>
                          <a:stretch>
                            <a:fillRect l="-752" t="-254737" r="-556391" b="-21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/>
                            <a:t>Unbiased</a:t>
                          </a:r>
                        </a:p>
                      </a:txBody>
                      <a:tcPr marL="108200" marR="108200" marT="54100" marB="5410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0" dirty="0"/>
                        </a:p>
                      </a:txBody>
                      <a:tcPr marL="108200" marR="108200" marT="54100" marB="54100" anchor="ctr"/>
                    </a:tc>
                    <a:extLst>
                      <a:ext uri="{0D108BD9-81ED-4DB2-BD59-A6C34878D82A}">
                        <a16:rowId xmlns:a16="http://schemas.microsoft.com/office/drawing/2014/main" val="410696613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6836051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Content Placeholder 4">
                <a:extLst>
                  <a:ext uri="{FF2B5EF4-FFF2-40B4-BE49-F238E27FC236}">
                    <a16:creationId xmlns:a16="http://schemas.microsoft.com/office/drawing/2014/main" id="{FEFDDF04-7D5B-9E40-9BEB-CE36F1F1EC95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042909158"/>
                  </p:ext>
                </p:extLst>
              </p:nvPr>
            </p:nvGraphicFramePr>
            <p:xfrm>
              <a:off x="712382" y="506489"/>
              <a:ext cx="11047228" cy="426752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86236">
                      <a:extLst>
                        <a:ext uri="{9D8B030D-6E8A-4147-A177-3AD203B41FA5}">
                          <a16:colId xmlns:a16="http://schemas.microsoft.com/office/drawing/2014/main" val="2619227597"/>
                        </a:ext>
                      </a:extLst>
                    </a:gridCol>
                    <a:gridCol w="3283744">
                      <a:extLst>
                        <a:ext uri="{9D8B030D-6E8A-4147-A177-3AD203B41FA5}">
                          <a16:colId xmlns:a16="http://schemas.microsoft.com/office/drawing/2014/main" val="551217116"/>
                        </a:ext>
                      </a:extLst>
                    </a:gridCol>
                    <a:gridCol w="6077248">
                      <a:extLst>
                        <a:ext uri="{9D8B030D-6E8A-4147-A177-3AD203B41FA5}">
                          <a16:colId xmlns:a16="http://schemas.microsoft.com/office/drawing/2014/main" val="2434590496"/>
                        </a:ext>
                      </a:extLst>
                    </a:gridCol>
                  </a:tblGrid>
                  <a:tr h="841398"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/>
                        </a:p>
                      </a:txBody>
                      <a:tcPr marL="108200" marR="108200" marT="54100" marB="5410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/>
                            <a:t>Outlook </a:t>
                          </a:r>
                          <a:r>
                            <a:rPr lang="en-US" sz="1400" b="1" dirty="0"/>
                            <a:t>(Compared with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4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𝑬</m:t>
                                  </m:r>
                                </m:e>
                                <m:sub>
                                  <m:r>
                                    <a:rPr lang="en-US" sz="14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𝒐𝒖𝒕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400" b="1" dirty="0"/>
                            <a:t>)</a:t>
                          </a:r>
                          <a:endParaRPr lang="en-US" sz="2800" b="1" dirty="0"/>
                        </a:p>
                      </a:txBody>
                      <a:tcPr marL="108200" marR="108200" marT="54100" marB="5410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/>
                            <a:t>Relationship to</a:t>
                          </a:r>
                          <a:r>
                            <a:rPr lang="en-US" sz="2800" b="1" baseline="0"/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8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𝑬</m:t>
                                  </m:r>
                                </m:e>
                                <m:sub>
                                  <m:r>
                                    <a:rPr lang="en-US" sz="28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𝒐𝒖𝒕</m:t>
                                  </m:r>
                                </m:sub>
                              </m:sSub>
                            </m:oMath>
                          </a14:m>
                          <a:endParaRPr lang="en-US" sz="2800" b="1"/>
                        </a:p>
                      </a:txBody>
                      <a:tcPr marL="108200" marR="108200" marT="54100" marB="54100" anchor="ctr"/>
                    </a:tc>
                    <a:extLst>
                      <a:ext uri="{0D108BD9-81ED-4DB2-BD59-A6C34878D82A}">
                        <a16:rowId xmlns:a16="http://schemas.microsoft.com/office/drawing/2014/main" val="1641613848"/>
                      </a:ext>
                    </a:extLst>
                  </a:tr>
                  <a:tr h="102725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8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108200" marR="108200" marT="54100" marB="5410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/>
                            <a:t>Incredibly optimistic</a:t>
                          </a:r>
                        </a:p>
                      </a:txBody>
                      <a:tcPr marL="108200" marR="108200" marT="54100" marB="5410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/>
                            <a:t>VC-bound</a:t>
                          </a:r>
                        </a:p>
                      </a:txBody>
                      <a:tcPr marL="108200" marR="108200" marT="54100" marB="54100" anchor="ctr"/>
                    </a:tc>
                    <a:extLst>
                      <a:ext uri="{0D108BD9-81ED-4DB2-BD59-A6C34878D82A}">
                        <a16:rowId xmlns:a16="http://schemas.microsoft.com/office/drawing/2014/main" val="3944230169"/>
                      </a:ext>
                    </a:extLst>
                  </a:tr>
                  <a:tr h="1199438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𝑣𝑎𝑙</m:t>
                                    </m:r>
                                  </m:sub>
                                </m:sSub>
                              </m:oMath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1400" b="0" dirty="0" smtClean="0">
                                    <a:solidFill>
                                      <a:schemeClr val="accent2"/>
                                    </a:solidFill>
                                  </a:rPr>
                                  <m:t>(</m:t>
                                </m:r>
                                <m:r>
                                  <m:rPr>
                                    <m:nor/>
                                  </m:rPr>
                                  <a:rPr lang="en-US" sz="1400" b="0" dirty="0" smtClean="0">
                                    <a:solidFill>
                                      <a:schemeClr val="accent2"/>
                                    </a:solidFill>
                                  </a:rPr>
                                  <m:t>when</m:t>
                                </m:r>
                                <m:r>
                                  <m:rPr>
                                    <m:nor/>
                                  </m:rPr>
                                  <a:rPr lang="en-US" sz="1400" b="0" dirty="0" smtClean="0">
                                    <a:solidFill>
                                      <a:schemeClr val="accent2"/>
                                    </a:solidFill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US" sz="1400" b="0" dirty="0" smtClean="0">
                                    <a:solidFill>
                                      <a:schemeClr val="accent2"/>
                                    </a:solidFill>
                                  </a:rPr>
                                  <m:t>used</m:t>
                                </m:r>
                                <m:r>
                                  <m:rPr>
                                    <m:nor/>
                                  </m:rPr>
                                  <a:rPr lang="en-US" sz="1400" b="0" dirty="0" smtClean="0">
                                    <a:solidFill>
                                      <a:schemeClr val="accent2"/>
                                    </a:solidFill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US" sz="1400" b="0" dirty="0" smtClean="0">
                                    <a:solidFill>
                                      <a:schemeClr val="accent2"/>
                                    </a:solidFill>
                                  </a:rPr>
                                  <m:t>for</m:t>
                                </m:r>
                                <m:r>
                                  <m:rPr>
                                    <m:nor/>
                                  </m:rPr>
                                  <a:rPr lang="en-US" sz="1400" b="0" dirty="0" smtClean="0">
                                    <a:solidFill>
                                      <a:schemeClr val="accent2"/>
                                    </a:solidFill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US" sz="1400" b="0" dirty="0" smtClean="0">
                                    <a:solidFill>
                                      <a:schemeClr val="accent2"/>
                                    </a:solidFill>
                                  </a:rPr>
                                  <m:t>model</m:t>
                                </m:r>
                                <m:r>
                                  <m:rPr>
                                    <m:nor/>
                                  </m:rPr>
                                  <a:rPr lang="en-US" sz="1400" b="0" dirty="0" smtClean="0">
                                    <a:solidFill>
                                      <a:schemeClr val="accent2"/>
                                    </a:solidFill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US" sz="1400" b="0" dirty="0" smtClean="0">
                                    <a:solidFill>
                                      <a:schemeClr val="accent2"/>
                                    </a:solidFill>
                                  </a:rPr>
                                  <m:t>selection</m:t>
                                </m:r>
                                <m:r>
                                  <m:rPr>
                                    <m:nor/>
                                  </m:rPr>
                                  <a:rPr lang="en-US" sz="1400" b="0" dirty="0" smtClean="0">
                                    <a:solidFill>
                                      <a:schemeClr val="accent2"/>
                                    </a:solidFill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800" b="0" dirty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 marL="108200" marR="108200" marT="54100" marB="5410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/>
                            <a:t>Slightly optimistic</a:t>
                          </a:r>
                        </a:p>
                      </a:txBody>
                      <a:tcPr marL="108200" marR="108200" marT="54100" marB="5410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 err="1"/>
                            <a:t>Hoeffding’s</a:t>
                          </a:r>
                          <a:r>
                            <a:rPr lang="en-US" sz="2800" b="0" dirty="0"/>
                            <a:t> bound </a:t>
                          </a:r>
                          <a:br>
                            <a:rPr lang="en-US" sz="2800" b="0" dirty="0"/>
                          </a:br>
                          <a:r>
                            <a:rPr lang="en-US" sz="2800" b="0" dirty="0"/>
                            <a:t>(adjusted for multiple hypotheses)</a:t>
                          </a:r>
                        </a:p>
                      </a:txBody>
                      <a:tcPr marL="108200" marR="108200" marT="54100" marB="54100" anchor="ctr"/>
                    </a:tc>
                    <a:extLst>
                      <a:ext uri="{0D108BD9-81ED-4DB2-BD59-A6C34878D82A}">
                        <a16:rowId xmlns:a16="http://schemas.microsoft.com/office/drawing/2014/main" val="4090745080"/>
                      </a:ext>
                    </a:extLst>
                  </a:tr>
                  <a:tr h="119943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𝑡𝑒𝑠𝑡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800" b="1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108200" marR="108200" marT="54100" marB="5410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/>
                            <a:t>Unbiased</a:t>
                          </a:r>
                        </a:p>
                      </a:txBody>
                      <a:tcPr marL="108200" marR="108200" marT="54100" marB="5410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 err="1"/>
                            <a:t>Hoeffding’s</a:t>
                          </a:r>
                          <a:r>
                            <a:rPr lang="en-US" sz="2800" b="0" dirty="0"/>
                            <a:t> bound </a:t>
                          </a:r>
                          <a:br>
                            <a:rPr lang="en-US" sz="2800" b="0" dirty="0"/>
                          </a:br>
                          <a:r>
                            <a:rPr lang="en-US" sz="2800" b="0" dirty="0"/>
                            <a:t>(single hypothesis)</a:t>
                          </a:r>
                        </a:p>
                      </a:txBody>
                      <a:tcPr marL="108200" marR="108200" marT="54100" marB="54100" anchor="ctr"/>
                    </a:tc>
                    <a:extLst>
                      <a:ext uri="{0D108BD9-81ED-4DB2-BD59-A6C34878D82A}">
                        <a16:rowId xmlns:a16="http://schemas.microsoft.com/office/drawing/2014/main" val="41069661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Content Placeholder 4">
                <a:extLst>
                  <a:ext uri="{FF2B5EF4-FFF2-40B4-BE49-F238E27FC236}">
                    <a16:creationId xmlns:a16="http://schemas.microsoft.com/office/drawing/2014/main" id="{FEFDDF04-7D5B-9E40-9BEB-CE36F1F1EC95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042909158"/>
                  </p:ext>
                </p:extLst>
              </p:nvPr>
            </p:nvGraphicFramePr>
            <p:xfrm>
              <a:off x="712382" y="506489"/>
              <a:ext cx="11047228" cy="426752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86236">
                      <a:extLst>
                        <a:ext uri="{9D8B030D-6E8A-4147-A177-3AD203B41FA5}">
                          <a16:colId xmlns:a16="http://schemas.microsoft.com/office/drawing/2014/main" val="2619227597"/>
                        </a:ext>
                      </a:extLst>
                    </a:gridCol>
                    <a:gridCol w="3283744">
                      <a:extLst>
                        <a:ext uri="{9D8B030D-6E8A-4147-A177-3AD203B41FA5}">
                          <a16:colId xmlns:a16="http://schemas.microsoft.com/office/drawing/2014/main" val="551217116"/>
                        </a:ext>
                      </a:extLst>
                    </a:gridCol>
                    <a:gridCol w="6077248">
                      <a:extLst>
                        <a:ext uri="{9D8B030D-6E8A-4147-A177-3AD203B41FA5}">
                          <a16:colId xmlns:a16="http://schemas.microsoft.com/office/drawing/2014/main" val="2434590496"/>
                        </a:ext>
                      </a:extLst>
                    </a:gridCol>
                  </a:tblGrid>
                  <a:tr h="841398"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/>
                        </a:p>
                      </a:txBody>
                      <a:tcPr marL="108200" marR="108200" marT="54100" marB="5410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08200" marR="108200" marT="54100" marB="54100" anchor="ctr">
                        <a:blipFill>
                          <a:blip r:embed="rId2"/>
                          <a:stretch>
                            <a:fillRect l="-51938" r="-186822" b="-41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08200" marR="108200" marT="54100" marB="54100" anchor="ctr">
                        <a:blipFill>
                          <a:blip r:embed="rId2"/>
                          <a:stretch>
                            <a:fillRect l="-81837" r="-626" b="-41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41613848"/>
                      </a:ext>
                    </a:extLst>
                  </a:tr>
                  <a:tr h="102725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08200" marR="108200" marT="54100" marB="54100" anchor="ctr">
                        <a:blipFill>
                          <a:blip r:embed="rId2"/>
                          <a:stretch>
                            <a:fillRect l="-752" t="-80488" r="-556391" b="-23536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/>
                            <a:t>Incredibly optimistic</a:t>
                          </a:r>
                        </a:p>
                      </a:txBody>
                      <a:tcPr marL="108200" marR="108200" marT="54100" marB="5410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/>
                            <a:t>VC-bound</a:t>
                          </a:r>
                        </a:p>
                      </a:txBody>
                      <a:tcPr marL="108200" marR="108200" marT="54100" marB="54100" anchor="ctr"/>
                    </a:tc>
                    <a:extLst>
                      <a:ext uri="{0D108BD9-81ED-4DB2-BD59-A6C34878D82A}">
                        <a16:rowId xmlns:a16="http://schemas.microsoft.com/office/drawing/2014/main" val="3944230169"/>
                      </a:ext>
                    </a:extLst>
                  </a:tr>
                  <a:tr h="119943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08200" marR="108200" marT="54100" marB="54100" anchor="ctr">
                        <a:blipFill>
                          <a:blip r:embed="rId2"/>
                          <a:stretch>
                            <a:fillRect l="-752" t="-157447" r="-556391" b="-10531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/>
                            <a:t>Slightly optimistic</a:t>
                          </a:r>
                        </a:p>
                      </a:txBody>
                      <a:tcPr marL="108200" marR="108200" marT="54100" marB="5410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 err="1"/>
                            <a:t>Hoeffding’s</a:t>
                          </a:r>
                          <a:r>
                            <a:rPr lang="en-US" sz="2800" b="0" dirty="0"/>
                            <a:t> bound </a:t>
                          </a:r>
                          <a:br>
                            <a:rPr lang="en-US" sz="2800" b="0" dirty="0"/>
                          </a:br>
                          <a:r>
                            <a:rPr lang="en-US" sz="2800" b="0" dirty="0"/>
                            <a:t>(adjusted for multiple hypotheses)</a:t>
                          </a:r>
                        </a:p>
                      </a:txBody>
                      <a:tcPr marL="108200" marR="108200" marT="54100" marB="54100" anchor="ctr"/>
                    </a:tc>
                    <a:extLst>
                      <a:ext uri="{0D108BD9-81ED-4DB2-BD59-A6C34878D82A}">
                        <a16:rowId xmlns:a16="http://schemas.microsoft.com/office/drawing/2014/main" val="4090745080"/>
                      </a:ext>
                    </a:extLst>
                  </a:tr>
                  <a:tr h="119943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08200" marR="108200" marT="54100" marB="54100" anchor="ctr">
                        <a:blipFill>
                          <a:blip r:embed="rId2"/>
                          <a:stretch>
                            <a:fillRect l="-752" t="-254737" r="-556391" b="-42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/>
                            <a:t>Unbiased</a:t>
                          </a:r>
                        </a:p>
                      </a:txBody>
                      <a:tcPr marL="108200" marR="108200" marT="54100" marB="5410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 err="1"/>
                            <a:t>Hoeffding’s</a:t>
                          </a:r>
                          <a:r>
                            <a:rPr lang="en-US" sz="2800" b="0" dirty="0"/>
                            <a:t> bound </a:t>
                          </a:r>
                          <a:br>
                            <a:rPr lang="en-US" sz="2800" b="0" dirty="0"/>
                          </a:br>
                          <a:r>
                            <a:rPr lang="en-US" sz="2800" b="0" dirty="0"/>
                            <a:t>(single hypothesis)</a:t>
                          </a:r>
                        </a:p>
                      </a:txBody>
                      <a:tcPr marL="108200" marR="108200" marT="54100" marB="54100" anchor="ctr"/>
                    </a:tc>
                    <a:extLst>
                      <a:ext uri="{0D108BD9-81ED-4DB2-BD59-A6C34878D82A}">
                        <a16:rowId xmlns:a16="http://schemas.microsoft.com/office/drawing/2014/main" val="41069661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ounded Rectangle 2">
                <a:extLst>
                  <a:ext uri="{FF2B5EF4-FFF2-40B4-BE49-F238E27FC236}">
                    <a16:creationId xmlns:a16="http://schemas.microsoft.com/office/drawing/2014/main" id="{DDF92F9E-9B17-104B-A042-656450DD33AD}"/>
                  </a:ext>
                </a:extLst>
              </p:cNvPr>
              <p:cNvSpPr/>
              <p:nvPr/>
            </p:nvSpPr>
            <p:spPr>
              <a:xfrm>
                <a:off x="1913861" y="5384252"/>
                <a:ext cx="8920715" cy="125046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dirty="0"/>
                  <a:t>Note that the outlook comparisons are “in expectation”</a:t>
                </a:r>
              </a:p>
              <a:p>
                <a:r>
                  <a:rPr lang="en-US" dirty="0"/>
                  <a:t>If you only get one “draw”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𝑡𝑟𝑎𝑖𝑛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𝑣𝑎𝑙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𝑡𝑒𝑠𝑡</m:t>
                        </m:r>
                      </m:sub>
                    </m:sSub>
                  </m:oMath>
                </a14:m>
                <a:r>
                  <a:rPr lang="en-US" dirty="0"/>
                  <a:t>, you cannot say anything “for certain”</a:t>
                </a:r>
              </a:p>
              <a:p>
                <a:endParaRPr lang="en-US" dirty="0"/>
              </a:p>
              <a:p>
                <a:r>
                  <a:rPr lang="en-US" dirty="0"/>
                  <a:t>Remember that ML results are under the condition “with high probability” </a:t>
                </a:r>
              </a:p>
            </p:txBody>
          </p:sp>
        </mc:Choice>
        <mc:Fallback xmlns="">
          <p:sp>
            <p:nvSpPr>
              <p:cNvPr id="3" name="Rounded Rectangle 2">
                <a:extLst>
                  <a:ext uri="{FF2B5EF4-FFF2-40B4-BE49-F238E27FC236}">
                    <a16:creationId xmlns:a16="http://schemas.microsoft.com/office/drawing/2014/main" id="{DDF92F9E-9B17-104B-A042-656450DD33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3861" y="5384252"/>
                <a:ext cx="8920715" cy="1250465"/>
              </a:xfrm>
              <a:prstGeom prst="roundRect">
                <a:avLst/>
              </a:prstGeom>
              <a:blipFill>
                <a:blip r:embed="rId3"/>
                <a:stretch>
                  <a:fillRect b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58580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2FF318F-7930-A84D-9789-DDDA6BA822A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The Dilemma When Choosing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2FF318F-7930-A84D-9789-DDDA6BA822A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635D419-F6EE-8E49-88F5-B18C3E47348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The main ideas behind validation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d>
                        <m:dPr>
                          <m:ctrlP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r>
                        <a:rPr lang="en-US" sz="4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≈</m:t>
                      </m:r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d>
                        <m:dPr>
                          <m:ctrlP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4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4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p>
                              <m:r>
                                <a:rPr lang="en-US" sz="4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</m:e>
                      </m:d>
                      <m:r>
                        <a:rPr lang="en-US" sz="4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≈</m:t>
                      </m:r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𝑣𝑎𝑙</m:t>
                          </m:r>
                        </m:sub>
                      </m:sSub>
                      <m:r>
                        <a:rPr lang="en-US" sz="4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  <m:r>
                        <a:rPr lang="en-US" sz="4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40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635D419-F6EE-8E49-88F5-B18C3E4734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559431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2FF318F-7930-A84D-9789-DDDA6BA822A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The Dilemma When Choosing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2FF318F-7930-A84D-9789-DDDA6BA822A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635D419-F6EE-8E49-88F5-B18C3E47348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The main ideas behind validation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d>
                        <m:dPr>
                          <m:ctrlP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r>
                        <a:rPr lang="en-US" sz="4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≈</m:t>
                      </m:r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d>
                        <m:dPr>
                          <m:ctrlP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4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4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p>
                              <m:r>
                                <a:rPr lang="en-US" sz="4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</m:e>
                      </m:d>
                      <m:r>
                        <a:rPr lang="en-US" sz="4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≈</m:t>
                      </m:r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𝑣𝑎𝑙</m:t>
                          </m:r>
                        </m:sub>
                      </m:sSub>
                      <m:r>
                        <a:rPr lang="en-US" sz="4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  <m:r>
                        <a:rPr lang="en-US" sz="4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40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635D419-F6EE-8E49-88F5-B18C3E4734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0AD3FC5-71E9-BC49-87FE-A3DCECCC3E0A}"/>
                  </a:ext>
                </a:extLst>
              </p:cNvPr>
              <p:cNvSpPr txBox="1"/>
              <p:nvPr/>
            </p:nvSpPr>
            <p:spPr>
              <a:xfrm>
                <a:off x="935649" y="4915619"/>
                <a:ext cx="5940088" cy="954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800" dirty="0">
                    <a:solidFill>
                      <a:srgbClr val="C00000"/>
                    </a:solidFill>
                  </a:rPr>
                  <a:t>Want small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endParaRPr lang="en-US" sz="2800" dirty="0">
                  <a:solidFill>
                    <a:srgbClr val="C00000"/>
                  </a:solidFill>
                </a:endParaRPr>
              </a:p>
              <a:p>
                <a:pPr algn="ctr"/>
                <a:r>
                  <a:rPr lang="en-US" sz="2800" dirty="0">
                    <a:solidFill>
                      <a:srgbClr val="C00000"/>
                    </a:solidFill>
                  </a:rPr>
                  <a:t>(didn’t sacrifice too much training data)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0AD3FC5-71E9-BC49-87FE-A3DCECCC3E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649" y="4915619"/>
                <a:ext cx="5940088" cy="954107"/>
              </a:xfrm>
              <a:prstGeom prst="rect">
                <a:avLst/>
              </a:prstGeom>
              <a:blipFill>
                <a:blip r:embed="rId4"/>
                <a:stretch>
                  <a:fillRect l="-1706" t="-5195" r="-1706" b="-155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469EB82-EBC9-F646-876F-32F8F83B8728}"/>
                  </a:ext>
                </a:extLst>
              </p:cNvPr>
              <p:cNvSpPr txBox="1"/>
              <p:nvPr/>
            </p:nvSpPr>
            <p:spPr>
              <a:xfrm>
                <a:off x="6570364" y="2261067"/>
                <a:ext cx="3949286" cy="954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800" dirty="0">
                    <a:solidFill>
                      <a:srgbClr val="00B050"/>
                    </a:solidFill>
                  </a:rPr>
                  <a:t>Want large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endParaRPr lang="en-US" sz="2800" dirty="0">
                  <a:solidFill>
                    <a:srgbClr val="00B050"/>
                  </a:solidFill>
                </a:endParaRPr>
              </a:p>
              <a:p>
                <a:pPr algn="ctr"/>
                <a:r>
                  <a:rPr lang="en-US" sz="2800" dirty="0">
                    <a:solidFill>
                      <a:srgbClr val="00B050"/>
                    </a:solidFill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𝑣𝑎𝑙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rgbClr val="00B050"/>
                    </a:solidFill>
                  </a:rPr>
                  <a:t> estimates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rgbClr val="00B050"/>
                    </a:solidFill>
                  </a:rPr>
                  <a:t> well)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469EB82-EBC9-F646-876F-32F8F83B87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0364" y="2261067"/>
                <a:ext cx="3949286" cy="954107"/>
              </a:xfrm>
              <a:prstGeom prst="rect">
                <a:avLst/>
              </a:prstGeom>
              <a:blipFill>
                <a:blip r:embed="rId5"/>
                <a:stretch>
                  <a:fillRect l="-2885" t="-8000" r="-2564" b="-17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31951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F5566-6C59-A44E-9CF3-B1916F8F4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23A750-DE57-4C48-BE4B-4453568059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1471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ED4721-E153-8C40-983E-BE8007AC5B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Leave-One-Out Cross Validation (LOOCV)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4E6B194-4738-934B-B313-FDD5B40137A6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31850" y="4950970"/>
                <a:ext cx="10515600" cy="1500187"/>
              </a:xfrm>
            </p:spPr>
            <p:txBody>
              <a:bodyPr>
                <a:normAutofit fontScale="77500" lnSpcReduction="20000"/>
              </a:bodyPr>
              <a:lstStyle/>
              <a:p>
                <a:endParaRPr lang="en-US" sz="3600" dirty="0"/>
              </a:p>
              <a:p>
                <a:r>
                  <a:rPr lang="en-US" sz="3600" dirty="0"/>
                  <a:t>Getting the best </a:t>
                </a:r>
                <a:r>
                  <a:rPr lang="en-US" sz="3600"/>
                  <a:t>of both </a:t>
                </a:r>
                <a:r>
                  <a:rPr lang="en-US" sz="3600" dirty="0"/>
                  <a:t>worlds</a:t>
                </a:r>
                <a:br>
                  <a:rPr lang="en-US" sz="3600" dirty="0"/>
                </a:br>
                <a:br>
                  <a:rPr lang="en-US" sz="3600" dirty="0"/>
                </a:br>
                <a:r>
                  <a:rPr lang="en-US" sz="3600" dirty="0"/>
                  <a:t>Intuition: Setting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3600" dirty="0"/>
                  <a:t> but do it many times…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4E6B194-4738-934B-B313-FDD5B40137A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31850" y="4950970"/>
                <a:ext cx="10515600" cy="1500187"/>
              </a:xfrm>
              <a:blipFill>
                <a:blip r:embed="rId2"/>
                <a:stretch>
                  <a:fillRect l="-1206" b="-67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679623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E9BC01-5945-4246-93BD-BD6BE9C69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Illustrative Example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00658E5-3E4F-A740-81B5-EB78EADE3F3A}"/>
              </a:ext>
            </a:extLst>
          </p:cNvPr>
          <p:cNvGrpSpPr/>
          <p:nvPr/>
        </p:nvGrpSpPr>
        <p:grpSpPr>
          <a:xfrm>
            <a:off x="2478206" y="2106956"/>
            <a:ext cx="2256881" cy="2260265"/>
            <a:chOff x="3867150" y="2062353"/>
            <a:chExt cx="2724150" cy="272415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88943CC-D22A-0D47-8ABD-E3127E8348CA}"/>
                </a:ext>
              </a:extLst>
            </p:cNvPr>
            <p:cNvSpPr/>
            <p:nvPr/>
          </p:nvSpPr>
          <p:spPr>
            <a:xfrm>
              <a:off x="3867150" y="2062353"/>
              <a:ext cx="2724150" cy="27241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DA17ABE8-C318-C540-B054-9545CA61D228}"/>
                </a:ext>
              </a:extLst>
            </p:cNvPr>
            <p:cNvSpPr/>
            <p:nvPr/>
          </p:nvSpPr>
          <p:spPr>
            <a:xfrm>
              <a:off x="5912131" y="2719578"/>
              <a:ext cx="152400" cy="1524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620F55B-B903-184C-BAE9-5DDA5A5FCC72}"/>
                </a:ext>
              </a:extLst>
            </p:cNvPr>
            <p:cNvSpPr/>
            <p:nvPr/>
          </p:nvSpPr>
          <p:spPr>
            <a:xfrm>
              <a:off x="5414562" y="3348228"/>
              <a:ext cx="152400" cy="1524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EC85CC29-A9C0-5843-B0F7-A0B45834E831}"/>
                </a:ext>
              </a:extLst>
            </p:cNvPr>
            <p:cNvSpPr/>
            <p:nvPr/>
          </p:nvSpPr>
          <p:spPr>
            <a:xfrm>
              <a:off x="4424364" y="3513152"/>
              <a:ext cx="152400" cy="1524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8B33AADD-BA37-C34A-8010-816A258897C9}"/>
              </a:ext>
            </a:extLst>
          </p:cNvPr>
          <p:cNvGrpSpPr/>
          <p:nvPr/>
        </p:nvGrpSpPr>
        <p:grpSpPr>
          <a:xfrm>
            <a:off x="5118608" y="2106955"/>
            <a:ext cx="2257527" cy="2260265"/>
            <a:chOff x="3867150" y="2062353"/>
            <a:chExt cx="2724150" cy="272415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339CB30-7029-4A47-850B-0B27EAC77CE5}"/>
                </a:ext>
              </a:extLst>
            </p:cNvPr>
            <p:cNvSpPr/>
            <p:nvPr/>
          </p:nvSpPr>
          <p:spPr>
            <a:xfrm>
              <a:off x="3867150" y="2062353"/>
              <a:ext cx="2724150" cy="27241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C2DD6EE1-19EA-6B45-900A-59F9E622EF0E}"/>
                </a:ext>
              </a:extLst>
            </p:cNvPr>
            <p:cNvSpPr/>
            <p:nvPr/>
          </p:nvSpPr>
          <p:spPr>
            <a:xfrm>
              <a:off x="5912139" y="2719578"/>
              <a:ext cx="152400" cy="1524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CDB87B8-BFB1-8F4D-8576-3CBB934C8250}"/>
                </a:ext>
              </a:extLst>
            </p:cNvPr>
            <p:cNvSpPr/>
            <p:nvPr/>
          </p:nvSpPr>
          <p:spPr>
            <a:xfrm>
              <a:off x="5414566" y="3348228"/>
              <a:ext cx="152400" cy="1524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C95C270A-598F-F84D-8008-C68CE05A542D}"/>
                </a:ext>
              </a:extLst>
            </p:cNvPr>
            <p:cNvSpPr/>
            <p:nvPr/>
          </p:nvSpPr>
          <p:spPr>
            <a:xfrm>
              <a:off x="4424364" y="3506553"/>
              <a:ext cx="152400" cy="1524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B2D27A1-1C74-FB40-8B49-E5EE2FFED6FF}"/>
              </a:ext>
            </a:extLst>
          </p:cNvPr>
          <p:cNvGrpSpPr/>
          <p:nvPr/>
        </p:nvGrpSpPr>
        <p:grpSpPr>
          <a:xfrm>
            <a:off x="7764037" y="2106957"/>
            <a:ext cx="2262297" cy="2260265"/>
            <a:chOff x="3867150" y="2062353"/>
            <a:chExt cx="2724150" cy="272415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EC8A417-5252-0D4B-88F7-DED65FA73B2F}"/>
                </a:ext>
              </a:extLst>
            </p:cNvPr>
            <p:cNvSpPr/>
            <p:nvPr/>
          </p:nvSpPr>
          <p:spPr>
            <a:xfrm>
              <a:off x="3867150" y="2062353"/>
              <a:ext cx="2724150" cy="27241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EB3C171F-29B4-E245-841D-CE40FB59AB4D}"/>
                </a:ext>
              </a:extLst>
            </p:cNvPr>
            <p:cNvSpPr/>
            <p:nvPr/>
          </p:nvSpPr>
          <p:spPr>
            <a:xfrm>
              <a:off x="5912192" y="2719578"/>
              <a:ext cx="152400" cy="1524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BB57D69D-890E-0E48-94D3-C74531C4B80D}"/>
                </a:ext>
              </a:extLst>
            </p:cNvPr>
            <p:cNvSpPr/>
            <p:nvPr/>
          </p:nvSpPr>
          <p:spPr>
            <a:xfrm>
              <a:off x="5414593" y="3348228"/>
              <a:ext cx="152400" cy="1524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BD4F6E5B-22AC-D849-A1A9-B0589CAFD9D4}"/>
                </a:ext>
              </a:extLst>
            </p:cNvPr>
            <p:cNvSpPr/>
            <p:nvPr/>
          </p:nvSpPr>
          <p:spPr>
            <a:xfrm>
              <a:off x="4424364" y="3519751"/>
              <a:ext cx="152400" cy="1524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24939BF-87A4-5649-886D-9E6657358FE8}"/>
              </a:ext>
            </a:extLst>
          </p:cNvPr>
          <p:cNvCxnSpPr>
            <a:cxnSpLocks/>
          </p:cNvCxnSpPr>
          <p:nvPr/>
        </p:nvCxnSpPr>
        <p:spPr>
          <a:xfrm flipH="1">
            <a:off x="2939842" y="2106955"/>
            <a:ext cx="1795245" cy="2260265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96BD1D9-594D-4043-89C8-C829F1738DD3}"/>
              </a:ext>
            </a:extLst>
          </p:cNvPr>
          <p:cNvCxnSpPr>
            <a:cxnSpLocks/>
          </p:cNvCxnSpPr>
          <p:nvPr/>
        </p:nvCxnSpPr>
        <p:spPr>
          <a:xfrm flipH="1">
            <a:off x="5126222" y="2458620"/>
            <a:ext cx="2249913" cy="1181238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32B7A82-3AE3-7747-9CBE-832623935FC0}"/>
              </a:ext>
            </a:extLst>
          </p:cNvPr>
          <p:cNvCxnSpPr>
            <a:cxnSpLocks/>
          </p:cNvCxnSpPr>
          <p:nvPr/>
        </p:nvCxnSpPr>
        <p:spPr>
          <a:xfrm flipH="1">
            <a:off x="7766816" y="3098587"/>
            <a:ext cx="2259518" cy="361651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B39A612-4686-D742-A7BE-16C2BFA1FA3A}"/>
                  </a:ext>
                </a:extLst>
              </p:cNvPr>
              <p:cNvSpPr txBox="1"/>
              <p:nvPr/>
            </p:nvSpPr>
            <p:spPr>
              <a:xfrm>
                <a:off x="3487274" y="4367221"/>
                <a:ext cx="23371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B39A612-4686-D742-A7BE-16C2BFA1FA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7274" y="4367221"/>
                <a:ext cx="233718" cy="369332"/>
              </a:xfrm>
              <a:prstGeom prst="rect">
                <a:avLst/>
              </a:prstGeom>
              <a:blipFill>
                <a:blip r:embed="rId2"/>
                <a:stretch>
                  <a:fillRect l="-15789" r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7F0FE71-A0C6-1046-8EC7-C6BE4B1C8BE6}"/>
                  </a:ext>
                </a:extLst>
              </p:cNvPr>
              <p:cNvSpPr txBox="1"/>
              <p:nvPr/>
            </p:nvSpPr>
            <p:spPr>
              <a:xfrm>
                <a:off x="6132703" y="4367221"/>
                <a:ext cx="23371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7F0FE71-A0C6-1046-8EC7-C6BE4B1C8B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2703" y="4367221"/>
                <a:ext cx="233718" cy="369332"/>
              </a:xfrm>
              <a:prstGeom prst="rect">
                <a:avLst/>
              </a:prstGeom>
              <a:blipFill>
                <a:blip r:embed="rId3"/>
                <a:stretch>
                  <a:fillRect l="-15789" r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8B80493-E986-4242-B9F7-EB4516490022}"/>
                  </a:ext>
                </a:extLst>
              </p:cNvPr>
              <p:cNvSpPr txBox="1"/>
              <p:nvPr/>
            </p:nvSpPr>
            <p:spPr>
              <a:xfrm>
                <a:off x="8775942" y="4367221"/>
                <a:ext cx="23371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8B80493-E986-4242-B9F7-EB45164900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942" y="4367221"/>
                <a:ext cx="233718" cy="369332"/>
              </a:xfrm>
              <a:prstGeom prst="rect">
                <a:avLst/>
              </a:prstGeom>
              <a:blipFill>
                <a:blip r:embed="rId4"/>
                <a:stretch>
                  <a:fillRect l="-15789" r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5E63397-4EBF-6340-AD99-B25CF5BC3FC0}"/>
                  </a:ext>
                </a:extLst>
              </p:cNvPr>
              <p:cNvSpPr txBox="1"/>
              <p:nvPr/>
            </p:nvSpPr>
            <p:spPr>
              <a:xfrm>
                <a:off x="2104804" y="3047474"/>
                <a:ext cx="23769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5E63397-4EBF-6340-AD99-B25CF5BC3F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4804" y="3047474"/>
                <a:ext cx="237694" cy="369332"/>
              </a:xfrm>
              <a:prstGeom prst="rect">
                <a:avLst/>
              </a:prstGeom>
              <a:blipFill>
                <a:blip r:embed="rId5"/>
                <a:stretch>
                  <a:fillRect l="-31579" r="-26316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AF9C200-D551-334A-BAEF-B2451650C3C8}"/>
              </a:ext>
            </a:extLst>
          </p:cNvPr>
          <p:cNvCxnSpPr>
            <a:cxnSpLocks/>
            <a:stCxn id="8" idx="4"/>
          </p:cNvCxnSpPr>
          <p:nvPr/>
        </p:nvCxnSpPr>
        <p:spPr>
          <a:xfrm>
            <a:off x="3002972" y="3437152"/>
            <a:ext cx="0" cy="838132"/>
          </a:xfrm>
          <a:prstGeom prst="line">
            <a:avLst/>
          </a:prstGeom>
          <a:ln w="25400"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413F8ED-9E11-A841-8C96-131FF182DF3A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6464112" y="2954861"/>
            <a:ext cx="1" cy="219002"/>
          </a:xfrm>
          <a:prstGeom prst="line">
            <a:avLst/>
          </a:prstGeom>
          <a:ln w="25400"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225145A-F62B-D446-A7CE-85F38DC4DBA8}"/>
              </a:ext>
            </a:extLst>
          </p:cNvPr>
          <p:cNvCxnSpPr>
            <a:cxnSpLocks/>
          </p:cNvCxnSpPr>
          <p:nvPr/>
        </p:nvCxnSpPr>
        <p:spPr>
          <a:xfrm>
            <a:off x="9525643" y="2778712"/>
            <a:ext cx="0" cy="359385"/>
          </a:xfrm>
          <a:prstGeom prst="line">
            <a:avLst/>
          </a:prstGeom>
          <a:ln w="25400"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3013324-C76D-3043-808E-DAB6CD0D35CE}"/>
                  </a:ext>
                </a:extLst>
              </p:cNvPr>
              <p:cNvSpPr txBox="1"/>
              <p:nvPr/>
            </p:nvSpPr>
            <p:spPr>
              <a:xfrm>
                <a:off x="2565509" y="3639858"/>
                <a:ext cx="37433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3013324-C76D-3043-808E-DAB6CD0D35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5509" y="3639858"/>
                <a:ext cx="374333" cy="369332"/>
              </a:xfrm>
              <a:prstGeom prst="rect">
                <a:avLst/>
              </a:prstGeom>
              <a:blipFill>
                <a:blip r:embed="rId6"/>
                <a:stretch>
                  <a:fillRect l="-20000" r="-6667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E46DB62-5711-8341-A806-8695CFC693B1}"/>
                  </a:ext>
                </a:extLst>
              </p:cNvPr>
              <p:cNvSpPr txBox="1"/>
              <p:nvPr/>
            </p:nvSpPr>
            <p:spPr>
              <a:xfrm>
                <a:off x="6561383" y="2862808"/>
                <a:ext cx="38145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E46DB62-5711-8341-A806-8695CFC693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1383" y="2862808"/>
                <a:ext cx="381451" cy="369332"/>
              </a:xfrm>
              <a:prstGeom prst="rect">
                <a:avLst/>
              </a:prstGeom>
              <a:blipFill>
                <a:blip r:embed="rId7"/>
                <a:stretch>
                  <a:fillRect l="-19355" r="-6452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A890C57-1425-C346-92F2-68D3E7BD0047}"/>
                  </a:ext>
                </a:extLst>
              </p:cNvPr>
              <p:cNvSpPr txBox="1"/>
              <p:nvPr/>
            </p:nvSpPr>
            <p:spPr>
              <a:xfrm>
                <a:off x="9088029" y="2728309"/>
                <a:ext cx="38145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A890C57-1425-C346-92F2-68D3E7BD00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8029" y="2728309"/>
                <a:ext cx="381451" cy="369332"/>
              </a:xfrm>
              <a:prstGeom prst="rect">
                <a:avLst/>
              </a:prstGeom>
              <a:blipFill>
                <a:blip r:embed="rId8"/>
                <a:stretch>
                  <a:fillRect l="-19355" r="-3226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5CEFF52-49FA-3F41-A23B-2694B270BD93}"/>
                  </a:ext>
                </a:extLst>
              </p:cNvPr>
              <p:cNvSpPr txBox="1"/>
              <p:nvPr/>
            </p:nvSpPr>
            <p:spPr>
              <a:xfrm>
                <a:off x="4235544" y="5213828"/>
                <a:ext cx="3706720" cy="8094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𝑐𝑣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d>
                        <m:dPr>
                          <m:ctrlP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8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8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28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28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28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US" sz="28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8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5CEFF52-49FA-3F41-A23B-2694B270BD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5544" y="5213828"/>
                <a:ext cx="3706720" cy="809452"/>
              </a:xfrm>
              <a:prstGeom prst="rect">
                <a:avLst/>
              </a:prstGeom>
              <a:blipFill>
                <a:blip r:embed="rId9"/>
                <a:stretch>
                  <a:fillRect l="-1712" t="-1563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34703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  <p:bldP spid="31" grpId="0"/>
      <p:bldP spid="3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C93B60-4D2D-6342-98D3-AF1918866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Properties of LOOCV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369182-DAA9-DD4C-9B62-BD9EC7D4848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13538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LOOCV is unbiased </a:t>
                </a: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(If *not* used for model selection)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𝐶𝑉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is an unbiased estimator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 </a:t>
                </a:r>
              </a:p>
              <a:p>
                <a:pPr lvl="1"/>
                <a:endParaRPr lang="en-US" sz="1200" dirty="0"/>
              </a:p>
              <a:p>
                <a:pPr marL="457200" lvl="1" indent="0">
                  <a:buNone/>
                </a:pP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			(expected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 when learning on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 points)</a:t>
                </a:r>
              </a:p>
              <a:p>
                <a:pPr marL="0" indent="0">
                  <a:buNone/>
                </a:pPr>
                <a:endParaRPr lang="en-US" sz="1200" dirty="0"/>
              </a:p>
              <a:p>
                <a:r>
                  <a:rPr lang="en-US" dirty="0"/>
                  <a:t>The “effective number” of examples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𝐶𝑉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estimation is high for LOOCV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However, LOOCV is computationally expensive</a:t>
                </a:r>
              </a:p>
              <a:p>
                <a:pPr lvl="1"/>
                <a:r>
                  <a:rPr lang="en-US" dirty="0"/>
                  <a:t>Need to train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models, each on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points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369182-DAA9-DD4C-9B62-BD9EC7D484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1353800" cy="5032375"/>
              </a:xfrm>
              <a:blipFill>
                <a:blip r:embed="rId2"/>
                <a:stretch>
                  <a:fillRect l="-1006" t="-20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CD0F802-BE3E-894D-BB8C-6D3ED4805072}"/>
              </a:ext>
            </a:extLst>
          </p:cNvPr>
          <p:cNvCxnSpPr>
            <a:cxnSpLocks/>
          </p:cNvCxnSpPr>
          <p:nvPr/>
        </p:nvCxnSpPr>
        <p:spPr>
          <a:xfrm flipH="1" flipV="1">
            <a:off x="6255488" y="2666179"/>
            <a:ext cx="118255" cy="2365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6E672B94-EFA0-8E43-8F7B-FEA45E52C5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7312" y="4194251"/>
            <a:ext cx="4572646" cy="1153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062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F095C1-AC7F-1143-9FD1-C2F731EDD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V-Fold Cross Validation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E93EC1F-58F3-764B-98FB-EE6568EC755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en-US" dirty="0"/>
                  <a:t>Split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 into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V</m:t>
                    </m:r>
                  </m:oMath>
                </a14:m>
                <a:r>
                  <a:rPr lang="en-US" dirty="0"/>
                  <a:t> equally sized data sets: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sub>
                    </m:sSub>
                  </m:oMath>
                </a14:m>
                <a:endParaRPr lang="en-US" dirty="0">
                  <a:solidFill>
                    <a:schemeClr val="accent6"/>
                  </a:solidFill>
                  <a:ea typeface="Cambria Math" panose="02040503050406030204" pitchFamily="18" charset="0"/>
                </a:endParaRPr>
              </a:p>
              <a:p>
                <a:pPr lvl="1">
                  <a:lnSpc>
                    <a:spcPct val="130000"/>
                  </a:lnSpc>
                </a:pPr>
                <a:r>
                  <a:rPr lang="en-US" dirty="0"/>
                  <a:t>Let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bSup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be the hypothesis learned using all data sets except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 lvl="1">
                  <a:lnSpc>
                    <a:spcPct val="130000"/>
                  </a:lnSpc>
                </a:pPr>
                <a:r>
                  <a:rPr lang="en-US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𝑣𝑎𝑙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US" dirty="0"/>
                  <a:t> where the validation uses data 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>
                  <a:lnSpc>
                    <a:spcPct val="130000"/>
                  </a:lnSpc>
                </a:pPr>
                <a:r>
                  <a:rPr lang="en-US" dirty="0"/>
                  <a:t>The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dirty="0"/>
                  <a:t>-fold cross validation error is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n-US" dirty="0"/>
              </a:p>
              <a:p>
                <a:pPr marL="0" indent="0">
                  <a:lnSpc>
                    <a:spcPct val="130000"/>
                  </a:lnSpc>
                  <a:buNone/>
                </a:pPr>
                <a:endParaRPr lang="en-US" sz="1200" dirty="0"/>
              </a:p>
              <a:p>
                <a:pPr>
                  <a:lnSpc>
                    <a:spcPct val="130000"/>
                  </a:lnSpc>
                </a:pPr>
                <a:endParaRPr lang="en-US" dirty="0"/>
              </a:p>
              <a:p>
                <a:pPr>
                  <a:lnSpc>
                    <a:spcPct val="130000"/>
                  </a:lnSpc>
                </a:pPr>
                <a:endParaRPr lang="en-US" dirty="0"/>
              </a:p>
              <a:p>
                <a:pPr>
                  <a:lnSpc>
                    <a:spcPct val="130000"/>
                  </a:lnSpc>
                </a:pPr>
                <a:r>
                  <a:rPr lang="en-US" dirty="0"/>
                  <a:t>Practical rule of thumb: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10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E93EC1F-58F3-764B-98FB-EE6568EC755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965" b="-25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CD47DCEA-3615-2C4C-B1A9-E08E77A0EA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7569" y="4567903"/>
            <a:ext cx="62865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100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4FA2F3-3E96-E24B-9A2E-B0F4971A3D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49" y="1709738"/>
            <a:ext cx="11141075" cy="2852737"/>
          </a:xfrm>
        </p:spPr>
        <p:txBody>
          <a:bodyPr/>
          <a:lstStyle/>
          <a:p>
            <a:r>
              <a:rPr lang="en-US" dirty="0"/>
              <a:t>VC Dimension of d-dim Perceptron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257707-4574-4243-92E4-335EA1D980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4415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F66A99-9922-4343-982C-AD5C0956B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8271"/>
            <a:ext cx="10515600" cy="1325563"/>
          </a:xfrm>
        </p:spPr>
        <p:txBody>
          <a:bodyPr/>
          <a:lstStyle/>
          <a:p>
            <a:r>
              <a:rPr lang="en-US" dirty="0"/>
              <a:t>Recall the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A629F25-368B-D344-8E9A-EE391F5518E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41124"/>
                <a:ext cx="10763250" cy="4951751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u="sng" dirty="0"/>
                  <a:t>Shatter</a:t>
                </a:r>
              </a:p>
              <a:p>
                <a:pPr lvl="2"/>
                <a:endParaRPr lang="en-US" sz="600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sz="2800" dirty="0"/>
                  <a:t> </a:t>
                </a:r>
                <a:r>
                  <a:rPr lang="en-US" sz="2800" b="1" dirty="0">
                    <a:solidFill>
                      <a:schemeClr val="accent2"/>
                    </a:solidFill>
                  </a:rPr>
                  <a:t>shatters</a:t>
                </a:r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800" dirty="0"/>
                  <a:t>if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  <m:d>
                          <m:dPr>
                            <m:ctrlP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8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8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sSub>
                              <m:sSubPr>
                                <m:ctrlP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8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8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endParaRPr lang="en-US" sz="280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sz="2800" dirty="0">
                    <a:solidFill>
                      <a:schemeClr val="bg1">
                        <a:lumMod val="75000"/>
                      </a:schemeClr>
                    </a:solidFill>
                  </a:rPr>
                  <a:t> can induce all label combinations for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8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800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8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8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800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8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sz="2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</a:p>
              <a:p>
                <a:pPr lvl="1"/>
                <a:endParaRPr lang="en-US" sz="600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r>
                  <a:rPr lang="en-US" u="sng" dirty="0"/>
                  <a:t>Break point</a:t>
                </a:r>
              </a:p>
              <a:p>
                <a:pPr lvl="1"/>
                <a:endParaRPr lang="en-US" sz="600" u="sng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800" dirty="0"/>
                  <a:t> is a </a:t>
                </a:r>
                <a:r>
                  <a:rPr lang="en-US" sz="2800" b="1" dirty="0">
                    <a:solidFill>
                      <a:schemeClr val="accent2"/>
                    </a:solidFill>
                  </a:rPr>
                  <a:t>break point </a:t>
                </a:r>
                <a:r>
                  <a:rPr lang="en-US" sz="2800" dirty="0"/>
                  <a:t>for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sz="2800" dirty="0"/>
                  <a:t> if no data set of size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800" dirty="0"/>
                  <a:t> can be shattered by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sz="280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800" dirty="0">
                    <a:solidFill>
                      <a:schemeClr val="bg1">
                        <a:lumMod val="75000"/>
                      </a:schemeClr>
                    </a:solidFill>
                  </a:rPr>
                  <a:t> is a break point for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sz="28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↔</m:t>
                    </m:r>
                    <m:sSub>
                      <m:sSubPr>
                        <m:ctrlPr>
                          <a:rPr lang="en-US" sz="2800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sz="2800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sz="2800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&lt;</m:t>
                    </m:r>
                    <m:sSup>
                      <m:sSupPr>
                        <m:ctrlPr>
                          <a:rPr lang="en-US" sz="2800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800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endParaRPr lang="en-US" sz="2800" dirty="0">
                  <a:solidFill>
                    <a:schemeClr val="bg1">
                      <a:lumMod val="75000"/>
                    </a:schemeClr>
                  </a:solidFill>
                </a:endParaRPr>
              </a:p>
              <a:p>
                <a:pPr lvl="1"/>
                <a:endParaRPr lang="en-US" sz="200" dirty="0"/>
              </a:p>
              <a:p>
                <a:pPr lvl="1"/>
                <a:endParaRPr lang="en-US" dirty="0"/>
              </a:p>
              <a:p>
                <a:r>
                  <a:rPr lang="en-US" u="sng" dirty="0"/>
                  <a:t>VC Dimension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endParaRPr lang="en-US" sz="600" dirty="0"/>
              </a:p>
              <a:p>
                <a:pPr lvl="1"/>
                <a:r>
                  <a:rPr lang="en-US" dirty="0"/>
                  <a:t>The VC dimension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 is the largest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such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Equivalently, 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 is the smallest break point for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A629F25-368B-D344-8E9A-EE391F5518E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41124"/>
                <a:ext cx="10763250" cy="4951751"/>
              </a:xfrm>
              <a:blipFill>
                <a:blip r:embed="rId2"/>
                <a:stretch>
                  <a:fillRect l="-1061" t="-2813" r="-1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015184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08E906-DED2-534E-987B-0CCDA4CA9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VC Dimension of d-dimension Perceptron	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B350676-9B02-5249-A921-FCD7417FC80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Claim:  </a:t>
                </a:r>
              </a:p>
              <a:p>
                <a:pPr lvl="1"/>
                <a:r>
                  <a:rPr lang="en-US" dirty="0"/>
                  <a:t>The VC Dimension of d-dim perceptron 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How to prove it?</a:t>
                </a:r>
              </a:p>
              <a:p>
                <a:pPr marL="914400" lvl="1" indent="-457200">
                  <a:buAutoNum type="arabicPeriod"/>
                </a:pPr>
                <a:r>
                  <a:rPr lang="en-US" dirty="0"/>
                  <a:t>Show that the VC dimension of d-dim perceptron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US" b="0" dirty="0"/>
              </a:p>
              <a:p>
                <a:pPr marL="914400" lvl="1" indent="-457200">
                  <a:buAutoNum type="arabicPeriod"/>
                </a:pPr>
                <a:r>
                  <a:rPr lang="en-US" altLang="zh-TW" b="0" dirty="0"/>
                  <a:t>Show that the VC dimension of d-dim perceptron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zh-TW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TW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US" altLang="zh-TW" b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B350676-9B02-5249-A921-FCD7417FC8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91020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B6AC63-4274-0A41-8B96-E61BE311D64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785813"/>
                <a:ext cx="10515600" cy="539115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To prove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+1,</m:t>
                    </m:r>
                  </m:oMath>
                </a14:m>
                <a:r>
                  <a:rPr lang="en-US" dirty="0"/>
                  <a:t> what do we need to prove?</a:t>
                </a:r>
              </a:p>
              <a:p>
                <a:endParaRPr lang="en-US" sz="200" dirty="0"/>
              </a:p>
              <a:p>
                <a:pPr marL="914400" lvl="1" indent="-457200">
                  <a:buAutoNum type="alphaUcPeriod"/>
                </a:pPr>
                <a:r>
                  <a:rPr lang="en-US" dirty="0"/>
                  <a:t>There is a set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+1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points that can be shattered by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pPr marL="914400" lvl="1" indent="-457200">
                  <a:buFont typeface="Arial"/>
                  <a:buAutoNum type="alphaUcPeriod"/>
                </a:pPr>
                <a:r>
                  <a:rPr lang="en-US" dirty="0"/>
                  <a:t>There is a set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+1</m:t>
                    </m:r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points that cannot be shattered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pPr marL="914400" lvl="1" indent="-457200">
                  <a:buFont typeface="Arial"/>
                  <a:buAutoNum type="alphaUcPeriod"/>
                </a:pPr>
                <a:r>
                  <a:rPr lang="en-US" dirty="0"/>
                  <a:t>Every set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dirty="0"/>
                  <a:t> points can be shattered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pPr marL="914400" lvl="1" indent="-457200">
                  <a:buFont typeface="Arial"/>
                  <a:buAutoNum type="alphaUcPeriod"/>
                </a:pPr>
                <a:r>
                  <a:rPr lang="en-US" dirty="0"/>
                  <a:t>Every set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dirty="0"/>
                  <a:t> points cannot be shattered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B6AC63-4274-0A41-8B96-E61BE311D64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785813"/>
                <a:ext cx="10515600" cy="5391150"/>
              </a:xfrm>
              <a:blipFill>
                <a:blip r:embed="rId2"/>
                <a:stretch>
                  <a:fillRect l="-965" t="-1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127896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B6AC63-4274-0A41-8B96-E61BE311D64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785813"/>
                <a:ext cx="10515600" cy="539115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To prove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+1,</m:t>
                    </m:r>
                  </m:oMath>
                </a14:m>
                <a:r>
                  <a:rPr lang="en-US" dirty="0"/>
                  <a:t> what do we need to prove?</a:t>
                </a:r>
              </a:p>
              <a:p>
                <a:endParaRPr lang="en-US" sz="200" dirty="0"/>
              </a:p>
              <a:p>
                <a:pPr marL="914400" lvl="1" indent="-457200">
                  <a:buAutoNum type="alphaUcPeriod"/>
                </a:pPr>
                <a:r>
                  <a:rPr lang="en-US" dirty="0">
                    <a:solidFill>
                      <a:srgbClr val="FF0000"/>
                    </a:solidFill>
                  </a:rPr>
                  <a:t>There is a set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+1</m:t>
                    </m:r>
                    <m:r>
                      <a:rPr lang="en-US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points that can be shattered by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:pPr marL="914400" lvl="1" indent="-457200">
                  <a:buFont typeface="Arial"/>
                  <a:buAutoNum type="alphaUcPeriod"/>
                </a:pPr>
                <a:r>
                  <a:rPr lang="en-US" dirty="0"/>
                  <a:t>There is a set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+1</m:t>
                    </m:r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points that cannot be shattered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pPr marL="914400" lvl="1" indent="-457200">
                  <a:buFont typeface="Arial"/>
                  <a:buAutoNum type="alphaUcPeriod"/>
                </a:pPr>
                <a:r>
                  <a:rPr lang="en-US" dirty="0"/>
                  <a:t>Every set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dirty="0"/>
                  <a:t> points can be shattered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pPr marL="914400" lvl="1" indent="-457200">
                  <a:buFont typeface="Arial"/>
                  <a:buAutoNum type="alphaUcPeriod"/>
                </a:pPr>
                <a:r>
                  <a:rPr lang="en-US" dirty="0"/>
                  <a:t>Every set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dirty="0"/>
                  <a:t> points cannot be shattered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B6AC63-4274-0A41-8B96-E61BE311D64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785813"/>
                <a:ext cx="10515600" cy="5391150"/>
              </a:xfrm>
              <a:blipFill>
                <a:blip r:embed="rId2"/>
                <a:stretch>
                  <a:fillRect l="-965" t="-1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853338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B6AC63-4274-0A41-8B96-E61BE311D64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785813"/>
                <a:ext cx="10515600" cy="539115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To prove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+1,</m:t>
                    </m:r>
                  </m:oMath>
                </a14:m>
                <a:r>
                  <a:rPr lang="en-US" dirty="0"/>
                  <a:t> what do we need to prove?</a:t>
                </a:r>
              </a:p>
              <a:p>
                <a:endParaRPr lang="en-US" sz="200" dirty="0"/>
              </a:p>
              <a:p>
                <a:pPr marL="914400" lvl="1" indent="-457200">
                  <a:buAutoNum type="alphaUcPeriod"/>
                </a:pPr>
                <a:r>
                  <a:rPr lang="en-US" dirty="0">
                    <a:solidFill>
                      <a:srgbClr val="FF0000"/>
                    </a:solidFill>
                  </a:rPr>
                  <a:t>There is a set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+1</m:t>
                    </m:r>
                    <m:r>
                      <a:rPr lang="en-US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points that can be shattered by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:pPr marL="914400" lvl="1" indent="-457200">
                  <a:buFont typeface="Arial"/>
                  <a:buAutoNum type="alphaUcPeriod"/>
                </a:pPr>
                <a:r>
                  <a:rPr lang="en-US" dirty="0"/>
                  <a:t>There is a set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+1</m:t>
                    </m:r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points that cannot be shattered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pPr marL="914400" lvl="1" indent="-457200">
                  <a:buFont typeface="Arial"/>
                  <a:buAutoNum type="alphaUcPeriod"/>
                </a:pPr>
                <a:r>
                  <a:rPr lang="en-US" dirty="0"/>
                  <a:t>Every set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dirty="0"/>
                  <a:t> points can be shattered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pPr marL="914400" lvl="1" indent="-457200">
                  <a:buFont typeface="Arial"/>
                  <a:buAutoNum type="alphaUcPeriod"/>
                </a:pPr>
                <a:r>
                  <a:rPr lang="en-US" dirty="0"/>
                  <a:t>Every set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dirty="0"/>
                  <a:t> points cannot be shattered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r>
                  <a:rPr lang="en-US" dirty="0"/>
                  <a:t>To prove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+1,</m:t>
                    </m:r>
                  </m:oMath>
                </a14:m>
                <a:r>
                  <a:rPr lang="en-US" dirty="0"/>
                  <a:t> what do we need to prove?</a:t>
                </a:r>
              </a:p>
              <a:p>
                <a:endParaRPr lang="en-US" sz="200" dirty="0"/>
              </a:p>
              <a:p>
                <a:pPr marL="914400" lvl="1" indent="-457200">
                  <a:buAutoNum type="alphaUcPeriod"/>
                </a:pPr>
                <a:r>
                  <a:rPr lang="en-US" dirty="0"/>
                  <a:t>There is a set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+1</m:t>
                    </m:r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points that can be shattered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pPr marL="914400" lvl="1" indent="-457200">
                  <a:buFont typeface="Arial"/>
                  <a:buAutoNum type="alphaUcPeriod"/>
                </a:pPr>
                <a:r>
                  <a:rPr lang="en-US" dirty="0"/>
                  <a:t>There is a set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points that cannot be shattered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pPr marL="914400" lvl="1" indent="-457200">
                  <a:buFont typeface="Arial"/>
                  <a:buAutoNum type="alphaUcPeriod"/>
                </a:pPr>
                <a:r>
                  <a:rPr lang="en-US" dirty="0"/>
                  <a:t>Every set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+2</m:t>
                    </m:r>
                  </m:oMath>
                </a14:m>
                <a:r>
                  <a:rPr lang="en-US" dirty="0"/>
                  <a:t> points can be shattered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pPr marL="914400" lvl="1" indent="-457200">
                  <a:buFont typeface="Arial"/>
                  <a:buAutoNum type="alphaUcPeriod"/>
                </a:pPr>
                <a:r>
                  <a:rPr lang="en-US" dirty="0"/>
                  <a:t>Every set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dirty="0"/>
                  <a:t> points cannot be shattered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pPr marL="914400" lvl="1" indent="-457200">
                  <a:buFont typeface="Arial"/>
                  <a:buAutoNum type="alphaUcPeriod"/>
                </a:pPr>
                <a:r>
                  <a:rPr lang="en-US" dirty="0"/>
                  <a:t>Every set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dirty="0"/>
                  <a:t> points cannot be shattered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B6AC63-4274-0A41-8B96-E61BE311D64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785813"/>
                <a:ext cx="10515600" cy="5391150"/>
              </a:xfrm>
              <a:blipFill>
                <a:blip r:embed="rId2"/>
                <a:stretch>
                  <a:fillRect l="-965" t="-1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557264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Overfitting and Its Cures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676775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Overfitting</a:t>
                </a:r>
              </a:p>
              <a:p>
                <a:pPr lvl="1"/>
                <a:r>
                  <a:rPr lang="en-US" dirty="0"/>
                  <a:t>Fitting the data more than is warranted</a:t>
                </a:r>
              </a:p>
              <a:p>
                <a:pPr lvl="1"/>
                <a:r>
                  <a:rPr lang="en-US" dirty="0"/>
                  <a:t>Fitting the noise instead of the pattern of the data</a:t>
                </a:r>
              </a:p>
              <a:p>
                <a:pPr lvl="1"/>
                <a:r>
                  <a:rPr lang="en-US" dirty="0"/>
                  <a:t>Decreasing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en-US" dirty="0"/>
                  <a:t> but getting larger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endParaRPr lang="en-US" sz="200" dirty="0"/>
              </a:p>
              <a:p>
                <a:pPr lvl="1"/>
                <a:endParaRPr lang="en-US" sz="600" dirty="0"/>
              </a:p>
              <a:p>
                <a:pPr lvl="1"/>
                <a:r>
                  <a:rPr lang="en-US" dirty="0"/>
                  <a:t>When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C00000"/>
                        </a:solidFill>
                        <a:latin typeface="Cambria Math" charset="0"/>
                      </a:rPr>
                      <m:t>𝐻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is too strong</a:t>
                </a:r>
                <a:r>
                  <a:rPr lang="en-US" dirty="0"/>
                  <a:t>, but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𝑁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is not large enough</a:t>
                </a:r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Regularization</a:t>
                </a:r>
              </a:p>
              <a:p>
                <a:pPr lvl="1"/>
                <a:r>
                  <a:rPr lang="en-US" dirty="0"/>
                  <a:t>Intuition: Constrain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𝐻</m:t>
                    </m:r>
                    <m:r>
                      <a:rPr lang="en-US" b="0" i="1" smtClean="0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dirty="0"/>
                  <a:t>to make overfitting less likely to happen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Validation</a:t>
                </a:r>
              </a:p>
              <a:p>
                <a:pPr lvl="1"/>
                <a:r>
                  <a:rPr lang="en-US" dirty="0"/>
                  <a:t>Intuition: Reserve data to estimate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676775"/>
              </a:xfrm>
              <a:blipFill>
                <a:blip r:embed="rId2"/>
                <a:stretch>
                  <a:fillRect l="-1086" t="-29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E4CEE283-884F-8F4D-B66F-B7898E2F43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4757" y="1410536"/>
            <a:ext cx="3215238" cy="275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597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B6AC63-4274-0A41-8B96-E61BE311D64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785813"/>
                <a:ext cx="10515600" cy="539115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To prove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+1,</m:t>
                    </m:r>
                  </m:oMath>
                </a14:m>
                <a:r>
                  <a:rPr lang="en-US" dirty="0"/>
                  <a:t> what do we need to prove?</a:t>
                </a:r>
              </a:p>
              <a:p>
                <a:endParaRPr lang="en-US" sz="200" dirty="0"/>
              </a:p>
              <a:p>
                <a:pPr marL="914400" lvl="1" indent="-457200">
                  <a:buAutoNum type="alphaUcPeriod"/>
                </a:pPr>
                <a:r>
                  <a:rPr lang="en-US" dirty="0">
                    <a:solidFill>
                      <a:srgbClr val="FF0000"/>
                    </a:solidFill>
                  </a:rPr>
                  <a:t>There is a set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+1</m:t>
                    </m:r>
                    <m:r>
                      <a:rPr lang="en-US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points that can be shattered by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:pPr marL="914400" lvl="1" indent="-457200">
                  <a:buFont typeface="Arial"/>
                  <a:buAutoNum type="alphaUcPeriod"/>
                </a:pPr>
                <a:r>
                  <a:rPr lang="en-US" dirty="0"/>
                  <a:t>There is a set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+1</m:t>
                    </m:r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points that cannot be shattered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pPr marL="914400" lvl="1" indent="-457200">
                  <a:buFont typeface="Arial"/>
                  <a:buAutoNum type="alphaUcPeriod"/>
                </a:pPr>
                <a:r>
                  <a:rPr lang="en-US" dirty="0"/>
                  <a:t>Every set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dirty="0"/>
                  <a:t> points can be shattered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pPr marL="914400" lvl="1" indent="-457200">
                  <a:buFont typeface="Arial"/>
                  <a:buAutoNum type="alphaUcPeriod"/>
                </a:pPr>
                <a:r>
                  <a:rPr lang="en-US" dirty="0"/>
                  <a:t>Every set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dirty="0"/>
                  <a:t> points cannot be shattered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r>
                  <a:rPr lang="en-US" dirty="0"/>
                  <a:t>To prove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+1,</m:t>
                    </m:r>
                  </m:oMath>
                </a14:m>
                <a:r>
                  <a:rPr lang="en-US" dirty="0"/>
                  <a:t> what do we need to prove?</a:t>
                </a:r>
              </a:p>
              <a:p>
                <a:endParaRPr lang="en-US" sz="200" dirty="0"/>
              </a:p>
              <a:p>
                <a:pPr marL="914400" lvl="1" indent="-457200">
                  <a:buAutoNum type="alphaUcPeriod"/>
                </a:pPr>
                <a:r>
                  <a:rPr lang="en-US" dirty="0"/>
                  <a:t>There is a set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+1</m:t>
                    </m:r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points that can be shattered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pPr marL="914400" lvl="1" indent="-457200">
                  <a:buFont typeface="Arial"/>
                  <a:buAutoNum type="alphaUcPeriod"/>
                </a:pPr>
                <a:r>
                  <a:rPr lang="en-US" dirty="0"/>
                  <a:t>There is a set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points that cannot be shattered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pPr marL="914400" lvl="1" indent="-457200">
                  <a:buFont typeface="Arial"/>
                  <a:buAutoNum type="alphaUcPeriod"/>
                </a:pPr>
                <a:r>
                  <a:rPr lang="en-US" dirty="0"/>
                  <a:t>Every set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+2</m:t>
                    </m:r>
                  </m:oMath>
                </a14:m>
                <a:r>
                  <a:rPr lang="en-US" dirty="0"/>
                  <a:t> points can be shattered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pPr marL="914400" lvl="1" indent="-457200">
                  <a:buFont typeface="Arial"/>
                  <a:buAutoNum type="alphaUcPeriod"/>
                </a:pPr>
                <a:r>
                  <a:rPr lang="en-US" dirty="0"/>
                  <a:t>Every set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dirty="0"/>
                  <a:t> points cannot be shattered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pPr marL="914400" lvl="1" indent="-457200">
                  <a:buFont typeface="Arial"/>
                  <a:buAutoNum type="alphaUcPeriod"/>
                </a:pPr>
                <a:r>
                  <a:rPr lang="en-US" dirty="0">
                    <a:solidFill>
                      <a:srgbClr val="FF0000"/>
                    </a:solidFill>
                  </a:rPr>
                  <a:t>Every set of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points cannot be shattered by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B6AC63-4274-0A41-8B96-E61BE311D64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785813"/>
                <a:ext cx="10515600" cy="5391150"/>
              </a:xfrm>
              <a:blipFill>
                <a:blip r:embed="rId2"/>
                <a:stretch>
                  <a:fillRect l="-965" t="-1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8185978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B6AC63-4274-0A41-8B96-E61BE311D64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785813"/>
                <a:ext cx="10515600" cy="539115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To prove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+1,</m:t>
                    </m:r>
                  </m:oMath>
                </a14:m>
                <a:r>
                  <a:rPr lang="en-US" dirty="0"/>
                  <a:t> what do we need to prove?</a:t>
                </a:r>
                <a:br>
                  <a:rPr lang="en-US" dirty="0"/>
                </a:br>
                <a:r>
                  <a:rPr lang="en-US" dirty="0">
                    <a:solidFill>
                      <a:srgbClr val="FF0000"/>
                    </a:solidFill>
                  </a:rPr>
                  <a:t>There is a set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+1</m:t>
                    </m:r>
                    <m:r>
                      <a:rPr lang="en-US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points that can be shattered by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To prove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+1,</m:t>
                    </m:r>
                  </m:oMath>
                </a14:m>
                <a:r>
                  <a:rPr lang="en-US" dirty="0"/>
                  <a:t> what do we need to prove?</a:t>
                </a:r>
                <a:br>
                  <a:rPr lang="en-US" dirty="0"/>
                </a:br>
                <a:r>
                  <a:rPr lang="en-US" dirty="0">
                    <a:solidFill>
                      <a:srgbClr val="FF0000"/>
                    </a:solidFill>
                  </a:rPr>
                  <a:t>Every set of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points cannot be shattered by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B6AC63-4274-0A41-8B96-E61BE311D64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785813"/>
                <a:ext cx="10515600" cy="5391150"/>
              </a:xfrm>
              <a:blipFill>
                <a:blip r:embed="rId2"/>
                <a:stretch>
                  <a:fillRect l="-1086" t="-18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9562532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B6AC63-4274-0A41-8B96-E61BE311D64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785813"/>
                <a:ext cx="10515600" cy="539115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To prove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+1,</m:t>
                    </m:r>
                  </m:oMath>
                </a14:m>
                <a:r>
                  <a:rPr lang="en-US" dirty="0"/>
                  <a:t> what do we need to prove?</a:t>
                </a:r>
                <a:br>
                  <a:rPr lang="en-US" dirty="0"/>
                </a:br>
                <a:r>
                  <a:rPr lang="en-US" dirty="0">
                    <a:solidFill>
                      <a:srgbClr val="FF0000"/>
                    </a:solidFill>
                  </a:rPr>
                  <a:t>There is a set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+1</m:t>
                    </m:r>
                    <m:r>
                      <a:rPr lang="en-US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points that can be shattered by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To prove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+1,</m:t>
                    </m:r>
                  </m:oMath>
                </a14:m>
                <a:r>
                  <a:rPr lang="en-US" dirty="0"/>
                  <a:t> what do we need to prove?</a:t>
                </a:r>
                <a:br>
                  <a:rPr lang="en-US" dirty="0"/>
                </a:br>
                <a:r>
                  <a:rPr lang="en-US" dirty="0">
                    <a:solidFill>
                      <a:srgbClr val="FF0000"/>
                    </a:solidFill>
                  </a:rPr>
                  <a:t>Every set of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points cannot be shattered by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B6AC63-4274-0A41-8B96-E61BE311D64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785813"/>
                <a:ext cx="10515600" cy="5391150"/>
              </a:xfrm>
              <a:blipFill>
                <a:blip r:embed="rId2"/>
                <a:stretch>
                  <a:fillRect l="-1086" t="-18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ounded Rectangle 1">
                <a:extLst>
                  <a:ext uri="{FF2B5EF4-FFF2-40B4-BE49-F238E27FC236}">
                    <a16:creationId xmlns:a16="http://schemas.microsoft.com/office/drawing/2014/main" id="{6545D5D9-4E88-A14A-ACEE-B9219ED659F1}"/>
                  </a:ext>
                </a:extLst>
              </p:cNvPr>
              <p:cNvSpPr/>
              <p:nvPr/>
            </p:nvSpPr>
            <p:spPr>
              <a:xfrm>
                <a:off x="1189250" y="1669774"/>
                <a:ext cx="8579218" cy="1759226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sz="1400" u="sng" dirty="0"/>
                  <a:t>Proof Sketch:</a:t>
                </a:r>
              </a:p>
              <a:p>
                <a:r>
                  <a:rPr lang="en-US" sz="1400" dirty="0"/>
                  <a:t>1. Let’s construct a dataset of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sz="1400" dirty="0"/>
                  <a:t> points: </a:t>
                </a:r>
                <a14:m>
                  <m:oMath xmlns:m="http://schemas.openxmlformats.org/officeDocument/2006/math"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1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Sup>
                                <m:sSubSupPr>
                                  <m:ctrlPr>
                                    <a:rPr lang="en-US" sz="11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sz="11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11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11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11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</m:e>
                          </m:mr>
                          <m:mr>
                            <m:e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Sup>
                                <m:sSubSupPr>
                                  <m:ctrlPr>
                                    <a:rPr lang="en-US" sz="11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sz="11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1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1100" b="0" i="1" dirty="0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sz="1100" b="0" i="1" dirty="0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  <m:sup>
                                  <m:r>
                                    <a:rPr lang="en-US" sz="11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</m:e>
                          </m:mr>
                        </m:m>
                      </m:e>
                    </m:d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1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1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1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1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 …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 1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1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r>
                  <a:rPr lang="en-US" sz="1400" dirty="0"/>
                  <a:t>;  It’s easy to check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1400" dirty="0"/>
                  <a:t> exist</a:t>
                </a:r>
              </a:p>
              <a:p>
                <a:endParaRPr lang="en-US" sz="1400" dirty="0"/>
              </a:p>
              <a:p>
                <a:r>
                  <a:rPr lang="en-US" sz="1400" dirty="0"/>
                  <a:t>2. For any possible dichotomy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sz="1400" b="0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400" dirty="0"/>
                  <a:t> there exists a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</m:oMath>
                </a14:m>
                <a:r>
                  <a:rPr lang="en-US" sz="1400" dirty="0"/>
                  <a:t> such that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𝑋</m:t>
                    </m:r>
                    <m:acc>
                      <m:accPr>
                        <m:chr m:val="⃗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⃗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sz="1400" b="0" i="0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400" dirty="0"/>
                  <a:t> i.e.,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sz="1400" b="0" i="1" dirty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4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sz="1400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1400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400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endParaRPr lang="en-US" sz="1400" dirty="0"/>
              </a:p>
              <a:p>
                <a:r>
                  <a:rPr lang="en-US" sz="1400" dirty="0"/>
                  <a:t>3. Therefore, d-dim perceptron can shatter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2" name="Rounded Rectangle 1">
                <a:extLst>
                  <a:ext uri="{FF2B5EF4-FFF2-40B4-BE49-F238E27FC236}">
                    <a16:creationId xmlns:a16="http://schemas.microsoft.com/office/drawing/2014/main" id="{6545D5D9-4E88-A14A-ACEE-B9219ED659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9250" y="1669774"/>
                <a:ext cx="8579218" cy="1759226"/>
              </a:xfrm>
              <a:prstGeom prst="roundRect">
                <a:avLst/>
              </a:prstGeom>
              <a:blipFill>
                <a:blip r:embed="rId3"/>
                <a:stretch>
                  <a:fillRect b="-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D8CE2640-5679-3F47-85CA-E1E714F81048}"/>
                  </a:ext>
                </a:extLst>
              </p:cNvPr>
              <p:cNvSpPr/>
              <p:nvPr/>
            </p:nvSpPr>
            <p:spPr>
              <a:xfrm>
                <a:off x="1189249" y="4760445"/>
                <a:ext cx="8579218" cy="1865641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sz="1400" u="sng" dirty="0"/>
                  <a:t>Proof Sketch:</a:t>
                </a:r>
              </a:p>
              <a:p>
                <a:pPr marL="228600" indent="-228600">
                  <a:buFont typeface="+mj-lt"/>
                  <a:buAutoNum type="arabicPeriod"/>
                </a:pPr>
                <a:r>
                  <a:rPr lang="en-US" sz="1400" dirty="0"/>
                  <a:t>For every set of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+2</m:t>
                    </m:r>
                  </m:oMath>
                </a14:m>
                <a:r>
                  <a:rPr lang="en-US" sz="1400" dirty="0"/>
                  <a:t> points (in d+1 dimensions), there exists a point that can be written as linear combinations of the others.</a:t>
                </a:r>
              </a:p>
              <a:p>
                <a:pPr marL="228600" indent="-228600">
                  <a:buFont typeface="+mj-lt"/>
                  <a:buAutoNum type="arabicPeriod"/>
                </a:pPr>
                <a:r>
                  <a:rPr lang="en-US" sz="1400" dirty="0"/>
                  <a:t>Denote the point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+2</m:t>
                        </m:r>
                      </m:sub>
                    </m:sSub>
                  </m:oMath>
                </a14:m>
                <a:r>
                  <a:rPr lang="en-US" sz="1400" dirty="0"/>
                  <a:t>, we have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+2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  <m:e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1400" dirty="0"/>
              </a:p>
              <a:p>
                <a:pPr marL="228600" indent="-228600">
                  <a:buFont typeface="+mj-lt"/>
                  <a:buAutoNum type="arabicPeriod"/>
                </a:pPr>
                <a:r>
                  <a:rPr lang="en-US" sz="1400" dirty="0"/>
                  <a:t>Consider the dichotomy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+2</m:t>
                        </m:r>
                      </m:sub>
                    </m:sSub>
                    <m:r>
                      <a:rPr lang="en-US" sz="1400" b="0" i="0" smtClean="0">
                        <a:latin typeface="Cambria Math" panose="02040503050406030204" pitchFamily="18" charset="0"/>
                      </a:rPr>
                      <m:t>)=(</m:t>
                    </m:r>
                    <m:r>
                      <m:rPr>
                        <m:sty m:val="p"/>
                      </m:rPr>
                      <a:rPr lang="en-US" sz="1400" b="0" i="0" smtClean="0">
                        <a:latin typeface="Cambria Math" panose="02040503050406030204" pitchFamily="18" charset="0"/>
                      </a:rPr>
                      <m:t>sign</m:t>
                    </m:r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400" b="0" i="0" smtClean="0"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sz="1400" b="0" i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1400" b="0" i="0" smtClean="0">
                        <a:latin typeface="Cambria Math" panose="02040503050406030204" pitchFamily="18" charset="0"/>
                      </a:rPr>
                      <m:t>,…,</m:t>
                    </m:r>
                    <m:r>
                      <m:rPr>
                        <m:sty m:val="p"/>
                      </m:rPr>
                      <a:rPr lang="en-US" sz="1400" b="0" i="0" smtClean="0">
                        <a:latin typeface="Cambria Math" panose="02040503050406030204" pitchFamily="18" charset="0"/>
                      </a:rPr>
                      <m:t>sign</m:t>
                    </m:r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400" b="0" i="0" smtClean="0"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  <m:r>
                      <a:rPr lang="en-US" sz="1400" b="0" i="0" smtClean="0">
                        <a:latin typeface="Cambria Math" panose="02040503050406030204" pitchFamily="18" charset="0"/>
                      </a:rPr>
                      <m:t>, −1)</m:t>
                    </m:r>
                  </m:oMath>
                </a14:m>
                <a:r>
                  <a:rPr lang="en-US" sz="1400" dirty="0"/>
                  <a:t>, we can show that no linear separator can generate this dichotomy (think about why).</a:t>
                </a:r>
              </a:p>
              <a:p>
                <a:pPr marL="228600" indent="-228600">
                  <a:buFont typeface="+mj-lt"/>
                  <a:buAutoNum type="arabicPeriod"/>
                </a:pPr>
                <a:r>
                  <a:rPr lang="en-US" sz="1400" dirty="0"/>
                  <a:t>Therefore, for every set of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+2</m:t>
                    </m:r>
                  </m:oMath>
                </a14:m>
                <a:r>
                  <a:rPr lang="en-US" sz="1400" dirty="0"/>
                  <a:t> points, there exist at </a:t>
                </a:r>
                <a:r>
                  <a:rPr lang="en-US" sz="1400"/>
                  <a:t>least one </a:t>
                </a:r>
                <a:r>
                  <a:rPr lang="en-US" sz="1400" dirty="0"/>
                  <a:t>dichotomy that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sz="1400" dirty="0"/>
                  <a:t> cannot induce. </a:t>
                </a:r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D8CE2640-5679-3F47-85CA-E1E714F810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9249" y="4760445"/>
                <a:ext cx="8579218" cy="1865641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720592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FE08DC-D11F-E244-8E21-73DC9398F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VC “Dimension”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D73D8AD-D8B1-6D46-B6BD-9A41B45D11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1353800" cy="4351338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Degrees of freedom for your hypothesis 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r>
                  <a:rPr lang="en-US" dirty="0">
                    <a:solidFill>
                      <a:schemeClr val="accent2"/>
                    </a:solidFill>
                  </a:rPr>
                  <a:t>(effective)</a:t>
                </a:r>
                <a:r>
                  <a:rPr lang="en-US" dirty="0"/>
                  <a:t> # of parameters that control the hypothesis</a:t>
                </a:r>
              </a:p>
              <a:p>
                <a:endParaRPr lang="en-US" dirty="0"/>
              </a:p>
              <a:p>
                <a:r>
                  <a:rPr lang="en-US" dirty="0"/>
                  <a:t>Examples:</a:t>
                </a: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d-dim perceptron: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is represented by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e>
                    </m:d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Positive rays: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0" dirty="0">
                    <a:solidFill>
                      <a:schemeClr val="tx1"/>
                    </a:solidFill>
                  </a:rPr>
                  <a:t>is represented by a threshold;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Positive or negative rays: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is represented by a threshold and a direction;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Positive intervals: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/>
                  <a:t> is represented by two thresholds;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Positive or negative intervals: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/>
                  <a:t> is represented by two thresholds and a direction;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457200" lvl="1" indent="0">
                  <a:buNone/>
                </a:pPr>
                <a:endParaRPr lang="en-US" dirty="0"/>
              </a:p>
              <a:p>
                <a:r>
                  <a:rPr lang="en-US" dirty="0">
                    <a:solidFill>
                      <a:schemeClr val="accent2"/>
                    </a:solidFill>
                  </a:rPr>
                  <a:t>Effective</a:t>
                </a:r>
                <a:r>
                  <a:rPr lang="en-US" dirty="0">
                    <a:solidFill>
                      <a:schemeClr val="tx1"/>
                    </a:solidFill>
                  </a:rPr>
                  <a:t> # parameters: An “approximation” for VC dimension</a:t>
                </a: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D73D8AD-D8B1-6D46-B6BD-9A41B45D11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1353800" cy="4351338"/>
              </a:xfrm>
              <a:blipFill>
                <a:blip r:embed="rId2"/>
                <a:stretch>
                  <a:fillRect l="-894" t="-26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20905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170DC-A38F-7C48-84E9-C24AA7CFE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 Learning Principles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2EBDEB-C546-E040-85CA-8C7270C6B7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06229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0557" y="1417852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/>
              <a:t>Occam’s Razor</a:t>
            </a:r>
          </a:p>
          <a:p>
            <a:endParaRPr lang="en-US" sz="4400" dirty="0"/>
          </a:p>
          <a:p>
            <a:pPr marL="0" indent="0">
              <a:buNone/>
            </a:pPr>
            <a:r>
              <a:rPr lang="en-US" sz="4400" dirty="0"/>
              <a:t>Sampling Bias</a:t>
            </a:r>
          </a:p>
          <a:p>
            <a:endParaRPr lang="en-US" sz="4400" dirty="0"/>
          </a:p>
          <a:p>
            <a:pPr marL="0" indent="0">
              <a:buNone/>
            </a:pPr>
            <a:r>
              <a:rPr lang="en-US" sz="4400" dirty="0"/>
              <a:t>Data Snooping</a:t>
            </a:r>
          </a:p>
        </p:txBody>
      </p:sp>
    </p:spTree>
    <p:extLst>
      <p:ext uri="{BB962C8B-B14F-4D97-AF65-F5344CB8AC3E}">
        <p14:creationId xmlns:p14="http://schemas.microsoft.com/office/powerpoint/2010/main" val="329639920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4059" y="15261"/>
            <a:ext cx="10515600" cy="1325563"/>
          </a:xfrm>
        </p:spPr>
        <p:txBody>
          <a:bodyPr/>
          <a:lstStyle/>
          <a:p>
            <a:r>
              <a:rPr lang="en-US" dirty="0"/>
              <a:t>Occam’s Razor</a:t>
            </a:r>
          </a:p>
        </p:txBody>
      </p:sp>
      <p:sp>
        <p:nvSpPr>
          <p:cNvPr id="5" name="Rectangle 4"/>
          <p:cNvSpPr/>
          <p:nvPr/>
        </p:nvSpPr>
        <p:spPr>
          <a:xfrm>
            <a:off x="1167714" y="1389319"/>
            <a:ext cx="1035143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“An explanation of the data should be made as simple as possible, but no simpler.”                                     -- Einstein</a:t>
            </a:r>
            <a:r>
              <a:rPr lang="en-US" sz="3200" b="1" dirty="0">
                <a:solidFill>
                  <a:schemeClr val="accent1"/>
                </a:solidFill>
              </a:rPr>
              <a:t>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092" y="4885727"/>
            <a:ext cx="2824106" cy="188273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167714" y="2937126"/>
            <a:ext cx="1057797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“</a:t>
            </a:r>
            <a:r>
              <a:rPr lang="en-US" sz="3200" dirty="0" err="1"/>
              <a:t>entia</a:t>
            </a:r>
            <a:r>
              <a:rPr lang="en-US" sz="3200" dirty="0"/>
              <a:t> non </a:t>
            </a:r>
            <a:r>
              <a:rPr lang="en-US" sz="3200" dirty="0" err="1"/>
              <a:t>sunt</a:t>
            </a:r>
            <a:r>
              <a:rPr lang="en-US" sz="3200" dirty="0"/>
              <a:t> </a:t>
            </a:r>
            <a:r>
              <a:rPr lang="en-US" sz="3200" dirty="0" err="1"/>
              <a:t>multiplicanda</a:t>
            </a:r>
            <a:r>
              <a:rPr lang="en-US" sz="3200" dirty="0"/>
              <a:t> </a:t>
            </a:r>
            <a:r>
              <a:rPr lang="en-US" sz="3200" dirty="0" err="1"/>
              <a:t>praeter</a:t>
            </a:r>
            <a:r>
              <a:rPr lang="en-US" sz="3200" dirty="0"/>
              <a:t> </a:t>
            </a:r>
            <a:r>
              <a:rPr lang="en-US" sz="3200" dirty="0" err="1"/>
              <a:t>necessitatem</a:t>
            </a:r>
            <a:r>
              <a:rPr lang="en-US" sz="3200" dirty="0"/>
              <a:t>”</a:t>
            </a:r>
          </a:p>
          <a:p>
            <a:r>
              <a:rPr lang="en-US" sz="3200" dirty="0"/>
              <a:t> (entities must not be multiplied </a:t>
            </a:r>
            <a:r>
              <a:rPr lang="en-US" sz="3200" dirty="0">
                <a:solidFill>
                  <a:schemeClr val="accent1"/>
                </a:solidFill>
              </a:rPr>
              <a:t>beyond necessity</a:t>
            </a:r>
            <a:r>
              <a:rPr lang="en-US" sz="3200" dirty="0"/>
              <a:t>)</a:t>
            </a:r>
          </a:p>
          <a:p>
            <a:r>
              <a:rPr lang="en-US" sz="3200" dirty="0"/>
              <a:t>                                                                     -- William of Occam</a:t>
            </a:r>
          </a:p>
        </p:txBody>
      </p:sp>
      <p:sp>
        <p:nvSpPr>
          <p:cNvPr id="8" name="Rectangle 7"/>
          <p:cNvSpPr/>
          <p:nvPr/>
        </p:nvSpPr>
        <p:spPr>
          <a:xfrm>
            <a:off x="1728181" y="5288487"/>
            <a:ext cx="461524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“trimming down” </a:t>
            </a:r>
          </a:p>
          <a:p>
            <a:r>
              <a:rPr lang="en-US" sz="3200" dirty="0"/>
              <a:t>unnecessary explanation </a:t>
            </a:r>
          </a:p>
        </p:txBody>
      </p:sp>
    </p:spTree>
    <p:extLst>
      <p:ext uri="{BB962C8B-B14F-4D97-AF65-F5344CB8AC3E}">
        <p14:creationId xmlns:p14="http://schemas.microsoft.com/office/powerpoint/2010/main" val="1663669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85800" y="2738207"/>
            <a:ext cx="10855410" cy="164344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784655" y="3267545"/>
            <a:ext cx="1075655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The </a:t>
            </a:r>
            <a:r>
              <a:rPr lang="en-US" sz="3200" dirty="0">
                <a:solidFill>
                  <a:schemeClr val="accent1"/>
                </a:solidFill>
              </a:rPr>
              <a:t>simplest</a:t>
            </a:r>
            <a:r>
              <a:rPr lang="en-US" sz="3200" dirty="0"/>
              <a:t> model that fits the data is also the most </a:t>
            </a:r>
            <a:r>
              <a:rPr lang="en-US" sz="3200" dirty="0">
                <a:solidFill>
                  <a:schemeClr val="accent1"/>
                </a:solidFill>
              </a:rPr>
              <a:t>plausible</a:t>
            </a:r>
          </a:p>
        </p:txBody>
      </p:sp>
      <p:sp>
        <p:nvSpPr>
          <p:cNvPr id="6" name="Rectangle 5"/>
          <p:cNvSpPr/>
          <p:nvPr/>
        </p:nvSpPr>
        <p:spPr>
          <a:xfrm>
            <a:off x="5807676" y="5173699"/>
            <a:ext cx="685241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What does it mean to be simple?</a:t>
            </a:r>
          </a:p>
        </p:txBody>
      </p:sp>
      <p:sp>
        <p:nvSpPr>
          <p:cNvPr id="8" name="Rectangle 7"/>
          <p:cNvSpPr/>
          <p:nvPr/>
        </p:nvSpPr>
        <p:spPr>
          <a:xfrm>
            <a:off x="5807676" y="5965742"/>
            <a:ext cx="685241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Why is simple better?</a:t>
            </a:r>
          </a:p>
        </p:txBody>
      </p:sp>
    </p:spTree>
    <p:extLst>
      <p:ext uri="{BB962C8B-B14F-4D97-AF65-F5344CB8AC3E}">
        <p14:creationId xmlns:p14="http://schemas.microsoft.com/office/powerpoint/2010/main" val="3737267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8956" y="481913"/>
            <a:ext cx="2680703" cy="267043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3860" y="481913"/>
            <a:ext cx="2649731" cy="267043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6757" y="4077730"/>
            <a:ext cx="2765308" cy="264846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1611" y="4048836"/>
            <a:ext cx="3050800" cy="2710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913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Model?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00676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For a hypothesis set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 to be simple</a:t>
                </a:r>
              </a:p>
              <a:p>
                <a:pPr lvl="1"/>
                <a:r>
                  <a:rPr lang="en-US" dirty="0"/>
                  <a:t># dichotomies it can generate is small</a:t>
                </a:r>
              </a:p>
              <a:p>
                <a:pPr lvl="1"/>
                <a:r>
                  <a:rPr lang="en-US" dirty="0"/>
                  <a:t>VC Dimension is small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For a hypothesis </a:t>
                </a:r>
                <a:r>
                  <a:rPr lang="en-US" i="1" dirty="0">
                    <a:solidFill>
                      <a:schemeClr val="accent1"/>
                    </a:solidFill>
                  </a:rPr>
                  <a:t>h</a:t>
                </a:r>
                <a:r>
                  <a:rPr lang="en-US" i="1" dirty="0"/>
                  <a:t> </a:t>
                </a:r>
                <a:r>
                  <a:rPr lang="en-US" dirty="0"/>
                  <a:t>to be simple</a:t>
                </a:r>
              </a:p>
              <a:p>
                <a:pPr lvl="1"/>
                <a:r>
                  <a:rPr lang="en-US" dirty="0"/>
                  <a:t>lower order polynomial</a:t>
                </a:r>
              </a:p>
              <a:p>
                <a:pPr lvl="1"/>
                <a:r>
                  <a:rPr lang="en-US" dirty="0"/>
                  <a:t>smaller weights (think about the regularization)</a:t>
                </a:r>
              </a:p>
              <a:p>
                <a:pPr lvl="1"/>
                <a:r>
                  <a:rPr lang="en-US" dirty="0"/>
                  <a:t>easy to describe?  </a:t>
                </a:r>
              </a:p>
              <a:p>
                <a:pPr lvl="1"/>
                <a:r>
                  <a:rPr lang="en-US" dirty="0"/>
                  <a:t>fewer number of parameters (fewer bits to describe)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006765"/>
              </a:xfrm>
              <a:blipFill>
                <a:blip r:embed="rId2"/>
                <a:stretch>
                  <a:fillRect l="-965" t="-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49013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Regularization (Constrain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𝐻</m:t>
                    </m:r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Weight decay</a:t>
                </a:r>
              </a:p>
              <a:p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dirty="0"/>
                  <a:t>Algorithm: Find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such that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lang="en-US" b="0" dirty="0"/>
              </a:p>
              <a:p>
                <a:pPr lvl="1"/>
                <a:endParaRPr lang="en-US" sz="2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7ABAB1C9-B8B6-A240-947B-0BA28C42BE8A}"/>
              </a:ext>
            </a:extLst>
          </p:cNvPr>
          <p:cNvSpPr/>
          <p:nvPr/>
        </p:nvSpPr>
        <p:spPr>
          <a:xfrm>
            <a:off x="10431076" y="5679913"/>
            <a:ext cx="1332008" cy="9941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89E6F290-2617-2445-B598-1AEE07938A70}"/>
                  </a:ext>
                </a:extLst>
              </p:cNvPr>
              <p:cNvSpPr/>
              <p:nvPr/>
            </p:nvSpPr>
            <p:spPr>
              <a:xfrm>
                <a:off x="1678067" y="2456376"/>
                <a:ext cx="4368247" cy="5132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𝐻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𝐶</m:t>
                          </m:r>
                        </m:e>
                      </m:d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h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𝑄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2400">
                              <a:latin typeface="Cambria Math" charset="0"/>
                            </a:rPr>
                            <m:t>and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400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≤</m:t>
                          </m:r>
                          <m:r>
                            <a:rPr lang="en-US" sz="2400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𝐶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89E6F290-2617-2445-B598-1AEE07938A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8067" y="2456376"/>
                <a:ext cx="4368247" cy="513282"/>
              </a:xfrm>
              <a:prstGeom prst="rect">
                <a:avLst/>
              </a:prstGeom>
              <a:blipFill>
                <a:blip r:embed="rId4"/>
                <a:stretch>
                  <a:fillRect b="-1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17C2B92C-0983-E943-BF1B-8F391D362ADC}"/>
                  </a:ext>
                </a:extLst>
              </p:cNvPr>
              <p:cNvSpPr/>
              <p:nvPr/>
            </p:nvSpPr>
            <p:spPr>
              <a:xfrm>
                <a:off x="1444492" y="4574361"/>
                <a:ext cx="3140761" cy="1602602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:r>
                  <a:rPr lang="en-US" sz="2400" dirty="0">
                    <a:solidFill>
                      <a:schemeClr val="bg1"/>
                    </a:solidFill>
                  </a:rPr>
                  <a:t>minimize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</m:d>
                  </m:oMath>
                </a14:m>
                <a:br>
                  <a:rPr lang="en-US" sz="2400" dirty="0">
                    <a:solidFill>
                      <a:schemeClr val="bg1"/>
                    </a:solidFill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  <a:p>
                <a:r>
                  <a:rPr lang="en-US" sz="2400" dirty="0">
                    <a:solidFill>
                      <a:schemeClr val="bg1"/>
                    </a:solidFill>
                  </a:rPr>
                  <a:t>subject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i="1">
                        <a:solidFill>
                          <a:schemeClr val="bg1"/>
                        </a:solidFill>
                        <a:latin typeface="Cambria Math" charset="0"/>
                      </a:rPr>
                      <m:t>≤</m:t>
                    </m:r>
                    <m:r>
                      <a:rPr lang="en-US" sz="2400" i="1">
                        <a:solidFill>
                          <a:schemeClr val="bg1"/>
                        </a:solidFill>
                        <a:latin typeface="Cambria Math" charset="0"/>
                      </a:rPr>
                      <m:t>𝐶</m:t>
                    </m:r>
                  </m:oMath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17C2B92C-0983-E943-BF1B-8F391D362A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4492" y="4574361"/>
                <a:ext cx="3140761" cy="1602602"/>
              </a:xfrm>
              <a:prstGeom prst="roundRect">
                <a:avLst/>
              </a:prstGeom>
              <a:blipFill>
                <a:blip r:embed="rId5"/>
                <a:stretch>
                  <a:fillRect l="-4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ounded Rectangle 11">
                <a:extLst>
                  <a:ext uri="{FF2B5EF4-FFF2-40B4-BE49-F238E27FC236}">
                    <a16:creationId xmlns:a16="http://schemas.microsoft.com/office/drawing/2014/main" id="{2DA3C75F-ADE5-3D4E-BE92-273EC4F73A2E}"/>
                  </a:ext>
                </a:extLst>
              </p:cNvPr>
              <p:cNvSpPr/>
              <p:nvPr/>
            </p:nvSpPr>
            <p:spPr>
              <a:xfrm>
                <a:off x="5970111" y="4574361"/>
                <a:ext cx="3889507" cy="1602602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400" dirty="0">
                    <a:solidFill>
                      <a:schemeClr val="bg1"/>
                    </a:solidFill>
                  </a:rPr>
                  <a:t>minimize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sz="2400" i="1">
                        <a:solidFill>
                          <a:srgbClr val="FFFF00"/>
                        </a:solidFill>
                        <a:latin typeface="Cambria Math" charset="0"/>
                      </a:rPr>
                      <m:t>+</m:t>
                    </m:r>
                    <m:f>
                      <m:fPr>
                        <m:ctrlPr>
                          <a:rPr lang="mr-IN" sz="2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𝐶</m:t>
                            </m:r>
                          </m:sub>
                        </m:sSub>
                      </m:num>
                      <m:den>
                        <m:r>
                          <a:rPr lang="en-US" sz="2400" i="1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𝑁</m:t>
                        </m:r>
                      </m:den>
                    </m:f>
                    <m:sSup>
                      <m:sSupPr>
                        <m:ctrlPr>
                          <a:rPr lang="en-US" sz="2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</m:oMath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Rounded Rectangle 11">
                <a:extLst>
                  <a:ext uri="{FF2B5EF4-FFF2-40B4-BE49-F238E27FC236}">
                    <a16:creationId xmlns:a16="http://schemas.microsoft.com/office/drawing/2014/main" id="{2DA3C75F-ADE5-3D4E-BE92-273EC4F73A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0111" y="4574361"/>
                <a:ext cx="3889507" cy="1602602"/>
              </a:xfrm>
              <a:prstGeom prst="roundRect">
                <a:avLst/>
              </a:prstGeom>
              <a:blipFill>
                <a:blip r:embed="rId6"/>
                <a:stretch>
                  <a:fillRect l="-3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9748428E-540D-7949-9F60-5B86C30FA704}"/>
              </a:ext>
            </a:extLst>
          </p:cNvPr>
          <p:cNvSpPr txBox="1"/>
          <p:nvPr/>
        </p:nvSpPr>
        <p:spPr>
          <a:xfrm>
            <a:off x="1741863" y="4077311"/>
            <a:ext cx="28089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Constrained optimization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A485956-D4D2-C747-8CD4-743A91783E15}"/>
              </a:ext>
            </a:extLst>
          </p:cNvPr>
          <p:cNvSpPr txBox="1"/>
          <p:nvPr/>
        </p:nvSpPr>
        <p:spPr>
          <a:xfrm>
            <a:off x="6369414" y="4073736"/>
            <a:ext cx="30793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Unconstrained optimization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D34D666-65B1-E74E-AEFA-5D81D4CC6558}"/>
              </a:ext>
            </a:extLst>
          </p:cNvPr>
          <p:cNvCxnSpPr/>
          <p:nvPr/>
        </p:nvCxnSpPr>
        <p:spPr>
          <a:xfrm>
            <a:off x="4684530" y="5375662"/>
            <a:ext cx="1126548" cy="0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2C44BB06-F2FC-B34F-A20F-EAF6F31A680B}"/>
              </a:ext>
            </a:extLst>
          </p:cNvPr>
          <p:cNvSpPr txBox="1"/>
          <p:nvPr/>
        </p:nvSpPr>
        <p:spPr>
          <a:xfrm>
            <a:off x="4661344" y="4852012"/>
            <a:ext cx="1173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equivalent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EF518FC-8A17-F346-8F26-794F2F948407}"/>
              </a:ext>
            </a:extLst>
          </p:cNvPr>
          <p:cNvSpPr txBox="1"/>
          <p:nvPr/>
        </p:nvSpPr>
        <p:spPr>
          <a:xfrm>
            <a:off x="7427533" y="5807631"/>
            <a:ext cx="180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Augmented error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DFD213D-8EE6-D84D-969F-6A805AA0B1A8}"/>
              </a:ext>
            </a:extLst>
          </p:cNvPr>
          <p:cNvGrpSpPr/>
          <p:nvPr/>
        </p:nvGrpSpPr>
        <p:grpSpPr>
          <a:xfrm>
            <a:off x="9128031" y="1537655"/>
            <a:ext cx="2574341" cy="2219125"/>
            <a:chOff x="8332656" y="2390781"/>
            <a:chExt cx="3778748" cy="3257344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10E8E863-9589-5C45-89B6-130CCEF18447}"/>
                </a:ext>
              </a:extLst>
            </p:cNvPr>
            <p:cNvSpPr/>
            <p:nvPr/>
          </p:nvSpPr>
          <p:spPr>
            <a:xfrm rot="1947607">
              <a:off x="8473683" y="2390781"/>
              <a:ext cx="3637721" cy="1819146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E8B55591-8F95-304F-89EC-3376010117C4}"/>
                </a:ext>
              </a:extLst>
            </p:cNvPr>
            <p:cNvSpPr/>
            <p:nvPr/>
          </p:nvSpPr>
          <p:spPr>
            <a:xfrm rot="1947607">
              <a:off x="8971497" y="2695691"/>
              <a:ext cx="2642095" cy="1211008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7E3F540-80D2-5C46-BA15-43F9EF67D6E9}"/>
                </a:ext>
              </a:extLst>
            </p:cNvPr>
            <p:cNvSpPr/>
            <p:nvPr/>
          </p:nvSpPr>
          <p:spPr>
            <a:xfrm rot="2050069">
              <a:off x="9385606" y="3004015"/>
              <a:ext cx="1764181" cy="592679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1D49E080-6442-FC47-BFEF-31F12B1ECBFA}"/>
                </a:ext>
              </a:extLst>
            </p:cNvPr>
            <p:cNvSpPr/>
            <p:nvPr/>
          </p:nvSpPr>
          <p:spPr>
            <a:xfrm>
              <a:off x="10201103" y="3208914"/>
              <a:ext cx="182880" cy="18288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302D260D-37C0-7943-9963-CB440C265ABB}"/>
                    </a:ext>
                  </a:extLst>
                </p:cNvPr>
                <p:cNvSpPr txBox="1"/>
                <p:nvPr/>
              </p:nvSpPr>
              <p:spPr>
                <a:xfrm>
                  <a:off x="10475013" y="3115688"/>
                  <a:ext cx="449416" cy="27106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1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b>
                            <m:r>
                              <a:rPr lang="en-US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𝑙𝑖𝑛</m:t>
                            </m:r>
                          </m:sub>
                        </m:sSub>
                      </m:oMath>
                    </m:oMathPara>
                  </a14:m>
                  <a:endParaRPr lang="en-US" sz="1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302D260D-37C0-7943-9963-CB440C265AB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75013" y="3115688"/>
                  <a:ext cx="449416" cy="271062"/>
                </a:xfrm>
                <a:prstGeom prst="rect">
                  <a:avLst/>
                </a:prstGeom>
                <a:blipFill>
                  <a:blip r:embed="rId7"/>
                  <a:stretch>
                    <a:fillRect l="-8000" r="-4000" b="-1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AB9DDA33-2C01-D64A-AF82-D0C8675E7CD4}"/>
                </a:ext>
              </a:extLst>
            </p:cNvPr>
            <p:cNvSpPr/>
            <p:nvPr/>
          </p:nvSpPr>
          <p:spPr>
            <a:xfrm>
              <a:off x="8425716" y="3652088"/>
              <a:ext cx="1998023" cy="1996037"/>
            </a:xfrm>
            <a:prstGeom prst="ellipse">
              <a:avLst/>
            </a:prstGeom>
            <a:solidFill>
              <a:schemeClr val="accent2">
                <a:alpha val="50000"/>
              </a:schemeClr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68FC6FC8-E85A-234D-ACA8-68BB7D28C79D}"/>
                </a:ext>
              </a:extLst>
            </p:cNvPr>
            <p:cNvSpPr/>
            <p:nvPr/>
          </p:nvSpPr>
          <p:spPr>
            <a:xfrm>
              <a:off x="9333287" y="4558666"/>
              <a:ext cx="182880" cy="18288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63A68853-62ED-D647-87C5-BAB2351A1FFC}"/>
                    </a:ext>
                  </a:extLst>
                </p:cNvPr>
                <p:cNvSpPr txBox="1"/>
                <p:nvPr/>
              </p:nvSpPr>
              <p:spPr>
                <a:xfrm>
                  <a:off x="10423206" y="5230617"/>
                  <a:ext cx="960764" cy="27106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20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1200" i="1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200" i="1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120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acc>
                          <m:accPr>
                            <m:chr m:val="⃗"/>
                            <m:ctrlPr>
                              <a:rPr lang="en-US" sz="120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20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12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200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63A68853-62ED-D647-87C5-BAB2351A1FF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23206" y="5230617"/>
                  <a:ext cx="960764" cy="271062"/>
                </a:xfrm>
                <a:prstGeom prst="rect">
                  <a:avLst/>
                </a:prstGeom>
                <a:blipFill>
                  <a:blip r:embed="rId8"/>
                  <a:stretch>
                    <a:fillRect l="-1923" r="-384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72D34C9B-CE4C-9642-9DA9-86DCDEE1746A}"/>
                    </a:ext>
                  </a:extLst>
                </p:cNvPr>
                <p:cNvSpPr txBox="1"/>
                <p:nvPr/>
              </p:nvSpPr>
              <p:spPr>
                <a:xfrm>
                  <a:off x="8535516" y="4465440"/>
                  <a:ext cx="535724" cy="27106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0,0</m:t>
                            </m:r>
                          </m:e>
                        </m:d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72D34C9B-CE4C-9642-9DA9-86DCDEE1746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35516" y="4465440"/>
                  <a:ext cx="535724" cy="27106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BCAD8A5F-439E-CA46-9CA3-EF946A00AB7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575802" y="3833734"/>
              <a:ext cx="365760" cy="548640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8FBFE56D-1374-AB42-98E0-367FEB163C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38732" y="3561420"/>
              <a:ext cx="182880" cy="274320"/>
            </a:xfrm>
            <a:prstGeom prst="straightConnector1">
              <a:avLst/>
            </a:prstGeom>
            <a:ln w="508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124EDBD5-D0AF-AA4D-83BA-3726EEE465D2}"/>
                </a:ext>
              </a:extLst>
            </p:cNvPr>
            <p:cNvSpPr/>
            <p:nvPr/>
          </p:nvSpPr>
          <p:spPr>
            <a:xfrm>
              <a:off x="9850334" y="3741274"/>
              <a:ext cx="182880" cy="18288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B4BDE069-56D0-2B40-A18A-82CF6D11A8BE}"/>
                    </a:ext>
                  </a:extLst>
                </p:cNvPr>
                <p:cNvSpPr txBox="1"/>
                <p:nvPr/>
              </p:nvSpPr>
              <p:spPr>
                <a:xfrm>
                  <a:off x="10124244" y="3648048"/>
                  <a:ext cx="501465" cy="29318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1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b>
                            <m:r>
                              <a:rPr lang="en-US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𝑟𝑒𝑔</m:t>
                            </m:r>
                          </m:sub>
                        </m:sSub>
                      </m:oMath>
                    </m:oMathPara>
                  </a14:m>
                  <a:endParaRPr lang="en-US" sz="1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B4BDE069-56D0-2B40-A18A-82CF6D11A8B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24244" y="3648048"/>
                  <a:ext cx="501465" cy="293181"/>
                </a:xfrm>
                <a:prstGeom prst="rect">
                  <a:avLst/>
                </a:prstGeom>
                <a:blipFill>
                  <a:blip r:embed="rId10"/>
                  <a:stretch>
                    <a:fillRect l="-3571" b="-1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C83C6F6C-1621-9349-921C-F57E83E89462}"/>
                    </a:ext>
                  </a:extLst>
                </p:cNvPr>
                <p:cNvSpPr txBox="1"/>
                <p:nvPr/>
              </p:nvSpPr>
              <p:spPr>
                <a:xfrm>
                  <a:off x="8332656" y="3882822"/>
                  <a:ext cx="1158413" cy="31256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𝛻</m:t>
                        </m:r>
                        <m:sSub>
                          <m:sSubPr>
                            <m:ctrlPr>
                              <a:rPr lang="en-US" sz="12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12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  <m:d>
                          <m:dPr>
                            <m:ctrlPr>
                              <a:rPr lang="en-US" sz="12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2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12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2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12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𝑟𝑒𝑔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sz="1200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C83C6F6C-1621-9349-921C-F57E83E8946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32656" y="3882822"/>
                  <a:ext cx="1158413" cy="312569"/>
                </a:xfrm>
                <a:prstGeom prst="rect">
                  <a:avLst/>
                </a:prstGeom>
                <a:blipFill>
                  <a:blip r:embed="rId11"/>
                  <a:stretch>
                    <a:fillRect l="-3175" b="-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126280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2" grpId="0" animBg="1"/>
      <p:bldP spid="13" grpId="0"/>
      <p:bldP spid="14" grpId="0"/>
      <p:bldP spid="17" grpId="0"/>
      <p:bldP spid="18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Model?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Connection: </a:t>
                </a:r>
              </a:p>
              <a:p>
                <a:pPr marL="0" indent="0">
                  <a:buNone/>
                </a:pPr>
                <a:r>
                  <a:rPr lang="en-US" dirty="0"/>
                  <a:t>	A hypothesis set with </a:t>
                </a:r>
                <a:r>
                  <a:rPr lang="en-US" i="1" dirty="0"/>
                  <a:t>simple </a:t>
                </a:r>
                <a:r>
                  <a:rPr lang="en-US" dirty="0"/>
                  <a:t>hypotheses should be </a:t>
                </a:r>
                <a:r>
                  <a:rPr lang="en-US" i="1" dirty="0"/>
                  <a:t>simple</a:t>
                </a:r>
              </a:p>
              <a:p>
                <a:pPr marL="0" indent="0">
                  <a:buNone/>
                </a:pPr>
                <a:endParaRPr lang="en-US" i="1" dirty="0"/>
              </a:p>
              <a:p>
                <a:pPr marL="0" indent="0">
                  <a:buNone/>
                </a:pPr>
                <a:r>
                  <a:rPr lang="en-US" dirty="0"/>
                  <a:t>Consider a hypothesis </a:t>
                </a:r>
                <a:r>
                  <a:rPr lang="en-US" i="1" dirty="0">
                    <a:solidFill>
                      <a:schemeClr val="accent1"/>
                    </a:solidFill>
                  </a:rPr>
                  <a:t>h</a:t>
                </a:r>
                <a:r>
                  <a:rPr lang="en-US" dirty="0"/>
                  <a:t> can be specified by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ℓ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dirty="0"/>
                  <a:t>bits</a:t>
                </a:r>
              </a:p>
              <a:p>
                <a:pPr>
                  <a:buFont typeface="Symbol" charset="2"/>
                  <a:buChar char="Þ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𝐻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dirty="0"/>
                  <a:t>contains all such </a:t>
                </a:r>
                <a:r>
                  <a:rPr lang="en-US" i="1" dirty="0">
                    <a:solidFill>
                      <a:schemeClr val="accent1"/>
                    </a:solidFill>
                  </a:rPr>
                  <a:t>h</a:t>
                </a:r>
              </a:p>
              <a:p>
                <a:pPr>
                  <a:buFont typeface="Symbol" charset="2"/>
                  <a:buChar char="Þ"/>
                </a:pPr>
                <a:r>
                  <a:rPr lang="en-US" dirty="0"/>
                  <a:t> The size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 is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e>
                      <m:sup>
                        <m:r>
                          <a:rPr lang="en-US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ℓ</m:t>
                        </m:r>
                      </m:sup>
                    </m:sSup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Simple: small model complexity / VC dimension / size of hypothesis set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1275553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55060"/>
            <a:ext cx="10515600" cy="1325563"/>
          </a:xfrm>
        </p:spPr>
        <p:txBody>
          <a:bodyPr/>
          <a:lstStyle/>
          <a:p>
            <a:r>
              <a:rPr lang="en-US" dirty="0"/>
              <a:t>Why is Simple Better?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554758"/>
                <a:ext cx="11493843" cy="4167402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simple -&gt; small VC dimension -&gt; good generalization, less overfitting, </a:t>
                </a:r>
                <a:r>
                  <a:rPr lang="mr-IN" dirty="0">
                    <a:solidFill>
                      <a:schemeClr val="bg1">
                        <a:lumMod val="50000"/>
                      </a:schemeClr>
                    </a:solidFill>
                  </a:rPr>
                  <a:t>…</a:t>
                </a:r>
                <a:endParaRPr lang="en-US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Simple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ℋ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endParaRPr lang="en-US" dirty="0"/>
              </a:p>
              <a:p>
                <a:pPr>
                  <a:buFont typeface="Symbol" charset="2"/>
                  <a:buChar char="Þ"/>
                </a:pPr>
                <a:r>
                  <a:rPr lang="en-US" dirty="0"/>
                  <a:t> small growth function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𝑚</m:t>
                        </m:r>
                      </m:e>
                      <m:sub>
                        <m: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ℋ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(</m:t>
                    </m:r>
                    <m:r>
                      <a:rPr lang="en-US" b="0" i="1" smtClean="0">
                        <a:latin typeface="Cambria Math" charset="0"/>
                      </a:rPr>
                      <m:t>𝑁</m:t>
                    </m:r>
                    <m:r>
                      <a:rPr lang="en-US" b="0" i="1" smtClean="0">
                        <a:latin typeface="Cambria Math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>
                  <a:buFont typeface="Symbol" charset="2"/>
                  <a:buChar char="Þ"/>
                </a:pPr>
                <a:r>
                  <a:rPr lang="en-US" dirty="0"/>
                  <a:t> if data labels are generated randomly, the probability of fitting perfectly is?</a:t>
                </a:r>
              </a:p>
              <a:p>
                <a:pPr>
                  <a:buFont typeface="Symbol" charset="2"/>
                  <a:buChar char="Þ"/>
                </a:pPr>
                <a:endParaRPr lang="en-US" dirty="0"/>
              </a:p>
              <a:p>
                <a:pPr>
                  <a:buFont typeface="Symbol" charset="2"/>
                  <a:buChar char="Þ"/>
                </a:pPr>
                <a:endParaRPr lang="en-US" dirty="0"/>
              </a:p>
              <a:p>
                <a:pPr>
                  <a:buFont typeface="Symbol" charset="2"/>
                  <a:buChar char="Þ"/>
                </a:pPr>
                <a:r>
                  <a:rPr lang="en-US" dirty="0"/>
                  <a:t> more significant when fit really happens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554758"/>
                <a:ext cx="11493843" cy="4167402"/>
              </a:xfrm>
              <a:blipFill rotWithShape="0">
                <a:blip r:embed="rId2"/>
                <a:stretch>
                  <a:fillRect l="-1060" t="-2339" r="-212"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2945753" y="4047522"/>
                <a:ext cx="1489703" cy="9101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280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ℋ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𝑁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sz="2800" dirty="0" smtClean="0"/>
                            <m:t> </m:t>
                          </m:r>
                        </m:num>
                        <m:den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𝑁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5753" y="4047522"/>
                <a:ext cx="1489703" cy="91018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ontent Placeholder 2"/>
          <p:cNvSpPr txBox="1">
            <a:spLocks/>
          </p:cNvSpPr>
          <p:nvPr/>
        </p:nvSpPr>
        <p:spPr>
          <a:xfrm>
            <a:off x="838200" y="6152979"/>
            <a:ext cx="10515600" cy="7908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164227" y="636373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6872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55060"/>
            <a:ext cx="10515600" cy="1325563"/>
          </a:xfrm>
        </p:spPr>
        <p:txBody>
          <a:bodyPr/>
          <a:lstStyle/>
          <a:p>
            <a:r>
              <a:rPr lang="en-US" dirty="0"/>
              <a:t>Why is Simple Better?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554758"/>
                <a:ext cx="11493843" cy="4167402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simple -&gt; small VC dimension -&gt; good generalization, less overfitting, </a:t>
                </a:r>
                <a:r>
                  <a:rPr lang="mr-IN" dirty="0">
                    <a:solidFill>
                      <a:schemeClr val="bg1">
                        <a:lumMod val="50000"/>
                      </a:schemeClr>
                    </a:solidFill>
                  </a:rPr>
                  <a:t>…</a:t>
                </a:r>
                <a:endParaRPr lang="en-US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Simple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ℋ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endParaRPr lang="en-US" dirty="0"/>
              </a:p>
              <a:p>
                <a:pPr>
                  <a:buFont typeface="Symbol" charset="2"/>
                  <a:buChar char="Þ"/>
                </a:pPr>
                <a:r>
                  <a:rPr lang="en-US" dirty="0"/>
                  <a:t> small growth function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𝑚</m:t>
                        </m:r>
                      </m:e>
                      <m:sub>
                        <m: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ℋ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(</m:t>
                    </m:r>
                    <m:r>
                      <a:rPr lang="en-US" b="0" i="1" smtClean="0">
                        <a:latin typeface="Cambria Math" charset="0"/>
                      </a:rPr>
                      <m:t>𝑁</m:t>
                    </m:r>
                    <m:r>
                      <a:rPr lang="en-US" b="0" i="1" smtClean="0">
                        <a:latin typeface="Cambria Math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>
                  <a:buFont typeface="Symbol" charset="2"/>
                  <a:buChar char="Þ"/>
                </a:pPr>
                <a:r>
                  <a:rPr lang="en-US" dirty="0"/>
                  <a:t> if data labels are generated randomly, the probability of fitting perfectly is?</a:t>
                </a:r>
              </a:p>
              <a:p>
                <a:pPr>
                  <a:buFont typeface="Symbol" charset="2"/>
                  <a:buChar char="Þ"/>
                </a:pPr>
                <a:endParaRPr lang="en-US" dirty="0"/>
              </a:p>
              <a:p>
                <a:pPr>
                  <a:buFont typeface="Symbol" charset="2"/>
                  <a:buChar char="Þ"/>
                </a:pPr>
                <a:endParaRPr lang="en-US" dirty="0"/>
              </a:p>
              <a:p>
                <a:pPr>
                  <a:buFont typeface="Symbol" charset="2"/>
                  <a:buChar char="Þ"/>
                </a:pPr>
                <a:r>
                  <a:rPr lang="en-US" dirty="0"/>
                  <a:t> more significant when fit really happens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554758"/>
                <a:ext cx="11493843" cy="4167402"/>
              </a:xfrm>
              <a:blipFill rotWithShape="0">
                <a:blip r:embed="rId2"/>
                <a:stretch>
                  <a:fillRect l="-1060" t="-2339" r="-212"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2945753" y="4047522"/>
                <a:ext cx="1489703" cy="9101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280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ℋ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𝑁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sz="2800" dirty="0" smtClean="0"/>
                            <m:t> </m:t>
                          </m:r>
                        </m:num>
                        <m:den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𝑁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5753" y="4047522"/>
                <a:ext cx="1489703" cy="91018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ontent Placeholder 2"/>
          <p:cNvSpPr txBox="1">
            <a:spLocks/>
          </p:cNvSpPr>
          <p:nvPr/>
        </p:nvSpPr>
        <p:spPr>
          <a:xfrm>
            <a:off x="838200" y="6152979"/>
            <a:ext cx="10515600" cy="7908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Falsifiability is important!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164227" y="636373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739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Falsifiability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Say you want to examine whether resistivity is linear in temperature </a:t>
            </a:r>
          </a:p>
          <a:p>
            <a:pPr marL="0" indent="0">
              <a:buNone/>
            </a:pPr>
            <a:r>
              <a:rPr lang="en-US" dirty="0"/>
              <a:t>(assume no measure error)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379280"/>
            <a:ext cx="3517087" cy="279768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7026" y="3387626"/>
            <a:ext cx="3382285" cy="278098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8781" y="3405373"/>
            <a:ext cx="3546758" cy="2771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615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A Classical Puzzle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9100" y="1325563"/>
            <a:ext cx="11772900" cy="5532437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Imagine you got an email before each Cardinals game for the first 5 games.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Before Game 1: “Cardinals will win” -&gt;  Cardinals wins Game 1</a:t>
            </a:r>
          </a:p>
          <a:p>
            <a:pPr marL="0" indent="0">
              <a:buNone/>
            </a:pPr>
            <a:r>
              <a:rPr lang="en-US" dirty="0"/>
              <a:t>Before Game 2: ”Cardinals will lose” -&gt;  Cardinals loses Game 2</a:t>
            </a:r>
          </a:p>
          <a:p>
            <a:pPr marL="0" indent="0">
              <a:buNone/>
            </a:pPr>
            <a:r>
              <a:rPr lang="mr-IN" dirty="0"/>
              <a:t>…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Before Game 6:</a:t>
            </a:r>
          </a:p>
          <a:p>
            <a:pPr marL="0" indent="0">
              <a:buNone/>
            </a:pPr>
            <a:r>
              <a:rPr lang="en-US" dirty="0"/>
              <a:t>If you pay me $50 dollars, I’ll tell you whether Cardinals will win or not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It’s not falsifiable: </a:t>
            </a:r>
          </a:p>
          <a:p>
            <a:pPr marL="0" indent="0">
              <a:buNone/>
            </a:pPr>
            <a:r>
              <a:rPr lang="en-US" dirty="0"/>
              <a:t>Imagine if this person contacts 2</a:t>
            </a:r>
            <a:r>
              <a:rPr lang="en-US" baseline="30000" dirty="0"/>
              <a:t>10</a:t>
            </a:r>
            <a:r>
              <a:rPr lang="en-US" dirty="0"/>
              <a:t> persons, split them into two groups each game</a:t>
            </a:r>
          </a:p>
          <a:p>
            <a:pPr marL="0" indent="0">
              <a:buNone/>
            </a:pPr>
            <a:r>
              <a:rPr lang="en-US" dirty="0"/>
              <a:t>2</a:t>
            </a:r>
            <a:r>
              <a:rPr lang="en-US" baseline="30000" dirty="0"/>
              <a:t>5</a:t>
            </a:r>
            <a:r>
              <a:rPr lang="en-US" dirty="0"/>
              <a:t> persons will receive perfect prediction for the first 5 games</a:t>
            </a:r>
          </a:p>
        </p:txBody>
      </p:sp>
    </p:spTree>
    <p:extLst>
      <p:ext uri="{BB962C8B-B14F-4D97-AF65-F5344CB8AC3E}">
        <p14:creationId xmlns:p14="http://schemas.microsoft.com/office/powerpoint/2010/main" val="2242100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0557" y="1417852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>
                <a:solidFill>
                  <a:schemeClr val="bg1">
                    <a:lumMod val="50000"/>
                  </a:schemeClr>
                </a:solidFill>
              </a:rPr>
              <a:t>Occam’s Razor</a:t>
            </a:r>
          </a:p>
          <a:p>
            <a:endParaRPr lang="en-US" sz="4400" dirty="0"/>
          </a:p>
          <a:p>
            <a:pPr marL="0" indent="0">
              <a:buNone/>
            </a:pPr>
            <a:r>
              <a:rPr lang="en-US" sz="4400" dirty="0"/>
              <a:t>Sampling Bias</a:t>
            </a:r>
          </a:p>
          <a:p>
            <a:endParaRPr lang="en-US" sz="4400" dirty="0"/>
          </a:p>
          <a:p>
            <a:pPr marL="0" indent="0">
              <a:buNone/>
            </a:pPr>
            <a:r>
              <a:rPr lang="en-US" sz="4400" dirty="0">
                <a:solidFill>
                  <a:schemeClr val="bg1">
                    <a:lumMod val="50000"/>
                  </a:schemeClr>
                </a:solidFill>
              </a:rPr>
              <a:t>Data Snooping</a:t>
            </a:r>
          </a:p>
        </p:txBody>
      </p:sp>
    </p:spTree>
    <p:extLst>
      <p:ext uri="{BB962C8B-B14F-4D97-AF65-F5344CB8AC3E}">
        <p14:creationId xmlns:p14="http://schemas.microsoft.com/office/powerpoint/2010/main" val="229260018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1948 US Presidential Election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0426" y="1837981"/>
            <a:ext cx="11036643" cy="4351338"/>
          </a:xfrm>
        </p:spPr>
        <p:txBody>
          <a:bodyPr/>
          <a:lstStyle/>
          <a:p>
            <a:r>
              <a:rPr lang="en-US" dirty="0"/>
              <a:t>Truman vs. Dewey</a:t>
            </a:r>
          </a:p>
          <a:p>
            <a:r>
              <a:rPr lang="en-US" dirty="0"/>
              <a:t>Chicago Daily Tribune decided to run a phone poll of how people </a:t>
            </a:r>
            <a:r>
              <a:rPr lang="en-US" u="sng" dirty="0"/>
              <a:t>voted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7340" y="3073879"/>
            <a:ext cx="5103340" cy="3550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468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9893" y="326481"/>
            <a:ext cx="7795743" cy="6136103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2928551" y="1000897"/>
            <a:ext cx="3521676" cy="3002692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72995" y="654909"/>
            <a:ext cx="233461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/>
              <a:t>Truman</a:t>
            </a:r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2465174" y="1235677"/>
            <a:ext cx="729048" cy="20143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4640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happened?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One explanation: we cannot claim anything for certain.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However, there are bigger issues here</a:t>
            </a:r>
            <a:r>
              <a:rPr lang="mr-IN" dirty="0"/>
              <a:t>…</a:t>
            </a: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lvl="1">
              <a:lnSpc>
                <a:spcPct val="100000"/>
              </a:lnSpc>
              <a:spcBef>
                <a:spcPts val="0"/>
              </a:spcBef>
              <a:buFontTx/>
              <a:buChar char="-"/>
            </a:pPr>
            <a:r>
              <a:rPr lang="en-US" dirty="0"/>
              <a:t>Phones are expensive in 1948</a:t>
            </a:r>
            <a:r>
              <a:rPr lang="mr-IN" dirty="0"/>
              <a:t>…</a:t>
            </a:r>
            <a:endParaRPr lang="en-US" dirty="0"/>
          </a:p>
          <a:p>
            <a:pPr lvl="1">
              <a:lnSpc>
                <a:spcPct val="100000"/>
              </a:lnSpc>
              <a:spcBef>
                <a:spcPts val="0"/>
              </a:spcBef>
              <a:buFontTx/>
              <a:buChar char="-"/>
            </a:pPr>
            <a:r>
              <a:rPr lang="en-US" dirty="0"/>
              <a:t>Dewey was more favored in rich populations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Tx/>
              <a:buChar char="-"/>
            </a:pPr>
            <a:endParaRPr lang="en-US" dirty="0"/>
          </a:p>
          <a:p>
            <a:pPr lvl="1">
              <a:lnSpc>
                <a:spcPct val="100000"/>
              </a:lnSpc>
              <a:spcBef>
                <a:spcPts val="0"/>
              </a:spcBef>
              <a:buFontTx/>
              <a:buChar char="-"/>
            </a:pPr>
            <a:r>
              <a:rPr lang="en-US" dirty="0"/>
              <a:t>Imagine you are polling from people in DC/Texas/NY to predict who will win the presidential election</a:t>
            </a:r>
            <a:r>
              <a:rPr lang="mr-IN" dirty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7554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Sampling Bias</a:t>
            </a:r>
          </a:p>
        </p:txBody>
      </p:sp>
      <p:sp>
        <p:nvSpPr>
          <p:cNvPr id="4" name="Rectangle 3"/>
          <p:cNvSpPr/>
          <p:nvPr/>
        </p:nvSpPr>
        <p:spPr>
          <a:xfrm>
            <a:off x="685800" y="2738207"/>
            <a:ext cx="10855410" cy="164344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838200" y="3021322"/>
            <a:ext cx="1075655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If the data is sampled in a biased way, learning will produce a similarly </a:t>
            </a:r>
            <a:r>
              <a:rPr lang="en-US" sz="3200"/>
              <a:t>biased outcome.</a:t>
            </a:r>
            <a:endParaRPr lang="en-US" sz="32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64960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EF263E-0A6D-474C-93C7-83E545331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Augmented Error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9A07279-5183-E248-A277-E1F5C5B6E35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𝑎𝑢𝑔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Ω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Key components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Regularizer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Amount of regularization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Does the form look familiar? Recall in the VC Theory </a:t>
                </a:r>
                <a:r>
                  <a:rPr lang="en-US" sz="1800" dirty="0">
                    <a:solidFill>
                      <a:schemeClr val="bg1">
                        <a:lumMod val="50000"/>
                      </a:schemeClr>
                    </a:solidFill>
                  </a:rPr>
                  <a:t>(treating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sz="1800" dirty="0">
                    <a:solidFill>
                      <a:schemeClr val="bg1">
                        <a:lumMod val="50000"/>
                      </a:schemeClr>
                    </a:solidFill>
                  </a:rPr>
                  <a:t> as a constant)</a:t>
                </a:r>
                <a:endParaRPr lang="en-US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𝑣𝑐</m:t>
                                </m:r>
                              </m:sub>
                            </m:sSub>
                            <m:f>
                              <m:f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func>
                                  <m:func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ln</m:t>
                                    </m:r>
                                  </m:fName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</m:func>
                              </m:num>
                              <m:den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den>
                            </m:f>
                          </m:e>
                        </m:rad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sz="1200" dirty="0">
                  <a:solidFill>
                    <a:schemeClr val="tx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What are the impacts of picking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9A07279-5183-E248-A277-E1F5C5B6E35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086" t="-2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55577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we do</a:t>
            </a:r>
            <a:r>
              <a:rPr lang="mr-IN" dirty="0"/>
              <a:t>…</a:t>
            </a:r>
            <a:r>
              <a:rPr lang="en-US" dirty="0"/>
              <a:t>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9709" y="2198471"/>
            <a:ext cx="7228702" cy="356973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Make sure the training and test distributions are as close as possible</a:t>
            </a:r>
            <a:r>
              <a:rPr lang="mr-IN" dirty="0"/>
              <a:t>…</a:t>
            </a:r>
            <a:endParaRPr lang="en-US" dirty="0"/>
          </a:p>
          <a:p>
            <a:pPr>
              <a:buFontTx/>
              <a:buChar char="-"/>
            </a:pPr>
            <a:r>
              <a:rPr lang="en-US" dirty="0"/>
              <a:t>Example: importance weighting</a:t>
            </a:r>
          </a:p>
          <a:p>
            <a:pPr>
              <a:buFontTx/>
              <a:buChar char="-"/>
            </a:pPr>
            <a:endParaRPr lang="en-US" dirty="0"/>
          </a:p>
          <a:p>
            <a:pPr marL="0" indent="0">
              <a:buNone/>
            </a:pPr>
            <a:r>
              <a:rPr lang="en-US" dirty="0"/>
              <a:t>Not always possible</a:t>
            </a:r>
            <a:r>
              <a:rPr lang="mr-IN" dirty="0"/>
              <a:t>…</a:t>
            </a:r>
            <a:r>
              <a:rPr lang="en-US" dirty="0"/>
              <a:t>.</a:t>
            </a:r>
          </a:p>
          <a:p>
            <a:pPr>
              <a:buFontTx/>
              <a:buChar char="-"/>
            </a:pPr>
            <a:r>
              <a:rPr lang="en-US" dirty="0"/>
              <a:t>If you don’t have access to some region of points in training, but they appear in the testing distribution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394" y="2198471"/>
            <a:ext cx="3656797" cy="3569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714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1565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837" y="111210"/>
            <a:ext cx="93650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47527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Credit card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109886" cy="4351338"/>
          </a:xfrm>
        </p:spPr>
        <p:txBody>
          <a:bodyPr/>
          <a:lstStyle/>
          <a:p>
            <a:r>
              <a:rPr lang="en-US" dirty="0"/>
              <a:t>Determine whether to approve credit cards given applicants’ financial information</a:t>
            </a:r>
          </a:p>
          <a:p>
            <a:r>
              <a:rPr lang="en-US" dirty="0"/>
              <a:t>Banks have lots of data:</a:t>
            </a:r>
          </a:p>
          <a:p>
            <a:pPr lvl="1"/>
            <a:r>
              <a:rPr lang="en-US" dirty="0"/>
              <a:t>Customer information</a:t>
            </a:r>
          </a:p>
          <a:p>
            <a:pPr lvl="1"/>
            <a:r>
              <a:rPr lang="en-US" dirty="0"/>
              <a:t>Whether they are good customers or not</a:t>
            </a:r>
          </a:p>
          <a:p>
            <a:endParaRPr lang="en-US" dirty="0"/>
          </a:p>
          <a:p>
            <a:r>
              <a:rPr lang="en-US" dirty="0"/>
              <a:t>Are there any issues here?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6122" y="2483890"/>
            <a:ext cx="3197196" cy="3234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62696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1B14A09-0427-D049-B9D3-4E2CA836E5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048" y="90900"/>
            <a:ext cx="8504544" cy="25986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B18AD33-C953-7940-8916-203FD99FFD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652" y="2798921"/>
            <a:ext cx="5544426" cy="288982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F306192-F651-894C-980A-FC1C66A7C1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0074" y="3121537"/>
            <a:ext cx="5793740" cy="167677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243B233-EE0F-5948-99F3-74091EAA1FD4}"/>
              </a:ext>
            </a:extLst>
          </p:cNvPr>
          <p:cNvSpPr txBox="1"/>
          <p:nvPr/>
        </p:nvSpPr>
        <p:spPr>
          <a:xfrm>
            <a:off x="2137565" y="5847989"/>
            <a:ext cx="7595025" cy="830997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We will spend 1~2 lectures towards the end of the semester to talk about various ethical considerations of ML.</a:t>
            </a:r>
          </a:p>
        </p:txBody>
      </p:sp>
    </p:spTree>
    <p:extLst>
      <p:ext uri="{BB962C8B-B14F-4D97-AF65-F5344CB8AC3E}">
        <p14:creationId xmlns:p14="http://schemas.microsoft.com/office/powerpoint/2010/main" val="3768504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0557" y="1417852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>
                <a:solidFill>
                  <a:schemeClr val="bg1">
                    <a:lumMod val="50000"/>
                  </a:schemeClr>
                </a:solidFill>
              </a:rPr>
              <a:t>Occam’s Razor</a:t>
            </a:r>
          </a:p>
          <a:p>
            <a:endParaRPr lang="en-US" sz="4400" dirty="0"/>
          </a:p>
          <a:p>
            <a:pPr marL="0" indent="0">
              <a:buNone/>
            </a:pPr>
            <a:r>
              <a:rPr lang="en-US" sz="4400" dirty="0">
                <a:solidFill>
                  <a:schemeClr val="bg1">
                    <a:lumMod val="50000"/>
                  </a:schemeClr>
                </a:solidFill>
              </a:rPr>
              <a:t>Sampling Bias</a:t>
            </a:r>
          </a:p>
          <a:p>
            <a:endParaRPr lang="en-US" sz="4400" dirty="0"/>
          </a:p>
          <a:p>
            <a:pPr marL="0" indent="0">
              <a:buNone/>
            </a:pPr>
            <a:r>
              <a:rPr lang="en-US" sz="4400" dirty="0"/>
              <a:t>Data Snooping</a:t>
            </a:r>
          </a:p>
        </p:txBody>
      </p:sp>
    </p:spTree>
    <p:extLst>
      <p:ext uri="{BB962C8B-B14F-4D97-AF65-F5344CB8AC3E}">
        <p14:creationId xmlns:p14="http://schemas.microsoft.com/office/powerpoint/2010/main" val="275821859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Snooping</a:t>
            </a:r>
          </a:p>
        </p:txBody>
      </p:sp>
      <p:sp>
        <p:nvSpPr>
          <p:cNvPr id="4" name="Rectangle 3"/>
          <p:cNvSpPr/>
          <p:nvPr/>
        </p:nvSpPr>
        <p:spPr>
          <a:xfrm>
            <a:off x="685800" y="2738207"/>
            <a:ext cx="10855410" cy="164344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838200" y="3021322"/>
            <a:ext cx="1075655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If a data set has affected any step in the learning process, its ability to assess the outcome has been compromised.</a:t>
            </a:r>
            <a:endParaRPr lang="en-US" sz="32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337142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535940" y="365125"/>
                <a:ext cx="11120120" cy="1325563"/>
              </a:xfrm>
            </p:spPr>
            <p:txBody>
              <a:bodyPr/>
              <a:lstStyle/>
              <a:p>
                <a:r>
                  <a:rPr lang="en-US" dirty="0"/>
                  <a:t>Shouldn’t looking at the data before selecting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535940" y="365125"/>
                <a:ext cx="11120120" cy="1325563"/>
              </a:xfrm>
              <a:blipFill>
                <a:blip r:embed="rId2"/>
                <a:stretch>
                  <a:fillRect l="-21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6368" y="2095521"/>
            <a:ext cx="3795151" cy="3811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72937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Subtle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852526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Predict US Dollar vs. British Pound</a:t>
                </a:r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/>
                  <a:t>: the change for the previous 20 days</a:t>
                </a:r>
              </a:p>
              <a:p>
                <a:pPr lvl="1"/>
                <a:r>
                  <a:rPr lang="en-US" dirty="0"/>
                  <a:t>y: the change in the 21th day</a:t>
                </a:r>
              </a:p>
              <a:p>
                <a:r>
                  <a:rPr lang="en-US" dirty="0"/>
                  <a:t>Normalize data</a:t>
                </a:r>
              </a:p>
              <a:p>
                <a:r>
                  <a:rPr lang="en-US" dirty="0"/>
                  <a:t>Randomly split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 baseline="-25000" dirty="0" err="1">
                        <a:latin typeface="Cambria Math" panose="02040503050406030204" pitchFamily="18" charset="0"/>
                      </a:rPr>
                      <m:t>𝑡𝑟𝑎𝑖𝑛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 baseline="-25000" dirty="0" err="1">
                        <a:latin typeface="Cambria Math" panose="02040503050406030204" pitchFamily="18" charset="0"/>
                      </a:rPr>
                      <m:t>𝑡𝑒𝑠𝑡</m:t>
                    </m:r>
                  </m:oMath>
                </a14:m>
                <a:endParaRPr lang="en-US" baseline="-25000" dirty="0"/>
              </a:p>
              <a:p>
                <a:endParaRPr lang="en-US" baseline="-25000" dirty="0"/>
              </a:p>
              <a:p>
                <a:endParaRPr lang="en-US" baseline="-25000" dirty="0"/>
              </a:p>
              <a:p>
                <a:r>
                  <a:rPr lang="en-US" dirty="0"/>
                  <a:t>Where does snooping happen?</a:t>
                </a:r>
              </a:p>
              <a:p>
                <a:pPr lvl="1"/>
                <a:r>
                  <a:rPr lang="en-US" dirty="0"/>
                  <a:t>The normalization “looks at”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𝑡𝑒𝑠𝑡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How should you perform normalization in Q1 of HW2?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852526"/>
              </a:xfrm>
              <a:blipFill>
                <a:blip r:embed="rId2"/>
                <a:stretch>
                  <a:fillRect l="-965" t="-31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1489" y="1590847"/>
            <a:ext cx="4850296" cy="3861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286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Reuse of a data set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Try one model after another </a:t>
            </a:r>
            <a:r>
              <a:rPr lang="en-US" b="1" dirty="0"/>
              <a:t>on the same data set</a:t>
            </a:r>
            <a:r>
              <a:rPr lang="en-US" dirty="0"/>
              <a:t>, you will eventually succeed.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</a:rPr>
              <a:t>	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</a:rPr>
              <a:t>	“If you torture the data long enough, it will confess”</a:t>
            </a:r>
          </a:p>
          <a:p>
            <a:pPr marL="0" indent="0">
              <a:buNone/>
            </a:pPr>
            <a:endParaRPr lang="en-US" dirty="0">
              <a:solidFill>
                <a:schemeClr val="accent1"/>
              </a:solidFill>
            </a:endParaRPr>
          </a:p>
          <a:p>
            <a:r>
              <a:rPr lang="en-US" dirty="0"/>
              <a:t>VC dimension of the total learning models</a:t>
            </a:r>
          </a:p>
          <a:p>
            <a:r>
              <a:rPr lang="en-US" dirty="0"/>
              <a:t>May even include what others tried (e.g., if you read their paper</a:t>
            </a:r>
            <a:r>
              <a:rPr lang="mr-IN" dirty="0"/>
              <a:t>…</a:t>
            </a:r>
            <a:r>
              <a:rPr lang="en-US" dirty="0"/>
              <a:t>)</a:t>
            </a:r>
          </a:p>
          <a:p>
            <a:r>
              <a:rPr lang="en-US" dirty="0"/>
              <a:t>p-hacking</a:t>
            </a:r>
            <a:r>
              <a:rPr lang="mr-IN" dirty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24678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6DB720-C0BA-E949-B3D4-FB8195E922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of Regularization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AF77EF7-82F6-CD4F-8155-E01C4D50414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1165958" cy="5032375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Regularization is </a:t>
                </a:r>
                <a:r>
                  <a:rPr lang="en-US" dirty="0">
                    <a:solidFill>
                      <a:srgbClr val="C00000"/>
                    </a:solidFill>
                  </a:rPr>
                  <a:t>everywhere</a:t>
                </a:r>
                <a:r>
                  <a:rPr lang="en-US" dirty="0"/>
                  <a:t> in machine learning</a:t>
                </a:r>
              </a:p>
              <a:p>
                <a:endParaRPr lang="en-US" dirty="0"/>
              </a:p>
              <a:p>
                <a:r>
                  <a:rPr lang="en-US" dirty="0"/>
                  <a:t>Two main ways of thinking about regularization</a:t>
                </a:r>
              </a:p>
              <a:p>
                <a:pPr lvl="1"/>
                <a:r>
                  <a:rPr lang="en-US" dirty="0">
                    <a:solidFill>
                      <a:srgbClr val="C00000"/>
                    </a:solidFill>
                  </a:rPr>
                  <a:t>Constrain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</a:t>
                </a:r>
                <a:r>
                  <a:rPr lang="en-US" dirty="0"/>
                  <a:t>to make overfitting less likely to happen</a:t>
                </a:r>
              </a:p>
              <a:p>
                <a:pPr lvl="2"/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Will discuss more regularization methods in the 2nd half of the semester</a:t>
                </a:r>
              </a:p>
              <a:p>
                <a:pPr lvl="2"/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Pruning for decision trees, early stopping / dropout for neural networks, </a:t>
                </a:r>
                <a:r>
                  <a:rPr lang="en-US" dirty="0" err="1">
                    <a:solidFill>
                      <a:schemeClr val="bg1">
                        <a:lumMod val="50000"/>
                      </a:schemeClr>
                    </a:solidFill>
                  </a:rPr>
                  <a:t>etc</a:t>
                </a:r>
                <a:b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</a:br>
                <a:endParaRPr lang="en-US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lvl="1"/>
                <a:r>
                  <a:rPr lang="en-US" dirty="0"/>
                  <a:t>Define </a:t>
                </a:r>
                <a:r>
                  <a:rPr lang="en-US" dirty="0">
                    <a:solidFill>
                      <a:srgbClr val="C00000"/>
                    </a:solidFill>
                  </a:rPr>
                  <a:t>augmented error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𝑎𝑢𝑔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to better approximate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endParaRPr lang="en-US" dirty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𝑎𝑢𝑔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Ω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num>
                      <m:den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r>
                      <m:rPr>
                        <m:sty m:val="p"/>
                      </m:rPr>
                      <a:rPr lang="en-US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2"/>
                <a:endParaRPr lang="en-US" dirty="0"/>
              </a:p>
              <a:p>
                <a:r>
                  <a:rPr lang="en-US" dirty="0"/>
                  <a:t>We show the </a:t>
                </a:r>
                <a:r>
                  <a:rPr lang="en-US" dirty="0">
                    <a:solidFill>
                      <a:srgbClr val="C00000"/>
                    </a:solidFill>
                  </a:rPr>
                  <a:t>equivalence</a:t>
                </a:r>
                <a:r>
                  <a:rPr lang="en-US" dirty="0"/>
                  <a:t> of the two for weight decay</a:t>
                </a:r>
              </a:p>
              <a:p>
                <a:pPr lvl="1"/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The conceptual equivalence is general with </a:t>
                </a:r>
                <a:r>
                  <a:rPr lang="en-US" dirty="0" err="1">
                    <a:solidFill>
                      <a:schemeClr val="bg1">
                        <a:lumMod val="50000"/>
                      </a:schemeClr>
                    </a:solidFill>
                  </a:rPr>
                  <a:t>Lagrangian</a:t>
                </a: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 relaxation </a:t>
                </a:r>
                <a:b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</a:b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(will cover later in the semester)</a:t>
                </a:r>
              </a:p>
              <a:p>
                <a:pPr lvl="1"/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AF77EF7-82F6-CD4F-8155-E01C4D50414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1165958" cy="5032375"/>
              </a:xfrm>
              <a:blipFill>
                <a:blip r:embed="rId2"/>
                <a:stretch>
                  <a:fillRect l="-1023" t="-27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43567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112086" y="6336240"/>
            <a:ext cx="5103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</a:t>
            </a:r>
            <a:r>
              <a:rPr lang="en-US" dirty="0" err="1"/>
              <a:t>xkcd</a:t>
            </a:r>
            <a:r>
              <a:rPr lang="en-US" dirty="0"/>
              <a:t>, by Randall Munroe: http://</a:t>
            </a:r>
            <a:r>
              <a:rPr lang="en-US" dirty="0" err="1"/>
              <a:t>xkcd.com</a:t>
            </a:r>
            <a:r>
              <a:rPr lang="en-US" dirty="0"/>
              <a:t>/882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705" y="649319"/>
            <a:ext cx="3441013" cy="538297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4041" y="649319"/>
            <a:ext cx="2648293" cy="538201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2657" y="649318"/>
            <a:ext cx="2948110" cy="5382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9965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112086" y="6336240"/>
            <a:ext cx="5103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</a:t>
            </a:r>
            <a:r>
              <a:rPr lang="en-US" dirty="0" err="1"/>
              <a:t>xkcd</a:t>
            </a:r>
            <a:r>
              <a:rPr lang="en-US" dirty="0"/>
              <a:t>, by Randall Munroe: http://</a:t>
            </a:r>
            <a:r>
              <a:rPr lang="en-US" dirty="0" err="1"/>
              <a:t>xkcd.com</a:t>
            </a:r>
            <a:r>
              <a:rPr lang="en-US" dirty="0"/>
              <a:t>/882</a:t>
            </a:r>
          </a:p>
        </p:txBody>
      </p:sp>
      <p:sp>
        <p:nvSpPr>
          <p:cNvPr id="11" name="object 4"/>
          <p:cNvSpPr/>
          <p:nvPr/>
        </p:nvSpPr>
        <p:spPr>
          <a:xfrm>
            <a:off x="6685006" y="737312"/>
            <a:ext cx="3892378" cy="47284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7552" y="0"/>
            <a:ext cx="4187087" cy="6203092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4063556" y="3101546"/>
            <a:ext cx="1039784" cy="15569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4579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should we do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Avoid data snooping</a:t>
            </a:r>
          </a:p>
          <a:p>
            <a:pPr>
              <a:buFontTx/>
              <a:buChar char="-"/>
            </a:pPr>
            <a:r>
              <a:rPr lang="en-US" dirty="0"/>
              <a:t>Strict discipline</a:t>
            </a:r>
          </a:p>
          <a:p>
            <a:pPr>
              <a:buFontTx/>
              <a:buChar char="-"/>
            </a:pPr>
            <a:r>
              <a:rPr lang="en-US" dirty="0"/>
              <a:t>E.g., be </a:t>
            </a:r>
            <a:r>
              <a:rPr lang="en-US" b="1" dirty="0"/>
              <a:t>honest</a:t>
            </a:r>
            <a:r>
              <a:rPr lang="en-US" dirty="0"/>
              <a:t> and lock the test data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Account for data snooping</a:t>
            </a:r>
          </a:p>
          <a:p>
            <a:pPr>
              <a:buFontTx/>
              <a:buChar char="-"/>
            </a:pPr>
            <a:r>
              <a:rPr lang="en-US" dirty="0"/>
              <a:t>Measure how much data is contaminated</a:t>
            </a:r>
          </a:p>
          <a:p>
            <a:pPr>
              <a:buFontTx/>
              <a:buChar char="-"/>
            </a:pPr>
            <a:r>
              <a:rPr lang="en-US" dirty="0"/>
              <a:t>E.g., what we discussed in validation</a:t>
            </a:r>
          </a:p>
        </p:txBody>
      </p:sp>
    </p:spTree>
    <p:extLst>
      <p:ext uri="{BB962C8B-B14F-4D97-AF65-F5344CB8AC3E}">
        <p14:creationId xmlns:p14="http://schemas.microsoft.com/office/powerpoint/2010/main" val="1546212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0557" y="1417852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/>
              <a:t>Occam’s Razor</a:t>
            </a:r>
          </a:p>
          <a:p>
            <a:endParaRPr lang="en-US" sz="4400" dirty="0"/>
          </a:p>
          <a:p>
            <a:pPr marL="0" indent="0">
              <a:buNone/>
            </a:pPr>
            <a:r>
              <a:rPr lang="en-US" sz="4400" dirty="0"/>
              <a:t>Sampling Bias</a:t>
            </a:r>
          </a:p>
          <a:p>
            <a:endParaRPr lang="en-US" sz="4400" dirty="0"/>
          </a:p>
          <a:p>
            <a:pPr marL="0" indent="0">
              <a:buNone/>
            </a:pPr>
            <a:r>
              <a:rPr lang="en-US" sz="4400" dirty="0"/>
              <a:t>Data Snooping</a:t>
            </a:r>
          </a:p>
        </p:txBody>
      </p:sp>
    </p:spTree>
    <p:extLst>
      <p:ext uri="{BB962C8B-B14F-4D97-AF65-F5344CB8AC3E}">
        <p14:creationId xmlns:p14="http://schemas.microsoft.com/office/powerpoint/2010/main" val="131218172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Plan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655983" y="1774825"/>
            <a:ext cx="6054811" cy="4351338"/>
          </a:xfrm>
        </p:spPr>
        <p:txBody>
          <a:bodyPr>
            <a:noAutofit/>
          </a:bodyPr>
          <a:lstStyle/>
          <a:p>
            <a:r>
              <a:rPr lang="en-US" sz="3200" dirty="0"/>
              <a:t>Foundations</a:t>
            </a:r>
          </a:p>
          <a:p>
            <a:pPr lvl="1"/>
            <a:r>
              <a:rPr lang="en-US" sz="2800" dirty="0"/>
              <a:t>What’s machine learning</a:t>
            </a:r>
          </a:p>
          <a:p>
            <a:pPr lvl="1"/>
            <a:r>
              <a:rPr lang="en-US" sz="2800" dirty="0"/>
              <a:t>Feasibility of learning</a:t>
            </a:r>
          </a:p>
          <a:p>
            <a:pPr lvl="1"/>
            <a:r>
              <a:rPr lang="en-US" sz="2800" dirty="0"/>
              <a:t>Generalization </a:t>
            </a:r>
          </a:p>
          <a:p>
            <a:pPr lvl="1"/>
            <a:r>
              <a:rPr lang="en-US" sz="2800" dirty="0">
                <a:solidFill>
                  <a:schemeClr val="accent1"/>
                </a:solidFill>
              </a:rPr>
              <a:t>Linear models</a:t>
            </a:r>
          </a:p>
          <a:p>
            <a:pPr lvl="1"/>
            <a:r>
              <a:rPr lang="en-US" sz="2800" dirty="0"/>
              <a:t>Non-linear transformations</a:t>
            </a:r>
          </a:p>
          <a:p>
            <a:pPr lvl="1"/>
            <a:r>
              <a:rPr lang="en-US" sz="2800" dirty="0"/>
              <a:t>Overfitting and how to avoid it</a:t>
            </a:r>
          </a:p>
          <a:p>
            <a:pPr lvl="2"/>
            <a:r>
              <a:rPr lang="en-US" sz="2400" dirty="0"/>
              <a:t>Regularization</a:t>
            </a:r>
          </a:p>
          <a:p>
            <a:pPr lvl="2"/>
            <a:r>
              <a:rPr lang="en-US" sz="2400" dirty="0"/>
              <a:t>Validation 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6710794" y="1774825"/>
            <a:ext cx="5181600" cy="4351338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accent1"/>
                </a:solidFill>
              </a:rPr>
              <a:t>Techniques</a:t>
            </a:r>
          </a:p>
          <a:p>
            <a:pPr lvl="1"/>
            <a:r>
              <a:rPr lang="en-US" sz="2800" dirty="0">
                <a:solidFill>
                  <a:schemeClr val="accent1"/>
                </a:solidFill>
              </a:rPr>
              <a:t>Decision tree</a:t>
            </a:r>
          </a:p>
          <a:p>
            <a:pPr lvl="1"/>
            <a:r>
              <a:rPr lang="en-US" sz="2800" dirty="0">
                <a:solidFill>
                  <a:schemeClr val="accent1"/>
                </a:solidFill>
              </a:rPr>
              <a:t>Ensemble learning</a:t>
            </a:r>
          </a:p>
          <a:p>
            <a:pPr lvl="2"/>
            <a:r>
              <a:rPr lang="en-US" sz="2400" dirty="0">
                <a:solidFill>
                  <a:schemeClr val="accent1"/>
                </a:solidFill>
              </a:rPr>
              <a:t>Bagging and random forest</a:t>
            </a:r>
          </a:p>
          <a:p>
            <a:pPr lvl="2"/>
            <a:r>
              <a:rPr lang="en-US" sz="2400" dirty="0">
                <a:solidFill>
                  <a:schemeClr val="accent1"/>
                </a:solidFill>
              </a:rPr>
              <a:t>Boosting and </a:t>
            </a:r>
            <a:r>
              <a:rPr lang="en-US" sz="2400" dirty="0" err="1">
                <a:solidFill>
                  <a:schemeClr val="accent1"/>
                </a:solidFill>
              </a:rPr>
              <a:t>Adaboost</a:t>
            </a:r>
            <a:endParaRPr lang="en-US" sz="2400" dirty="0">
              <a:solidFill>
                <a:schemeClr val="accent1"/>
              </a:solidFill>
            </a:endParaRPr>
          </a:p>
          <a:p>
            <a:pPr lvl="1"/>
            <a:r>
              <a:rPr lang="en-US" sz="2800" dirty="0">
                <a:solidFill>
                  <a:schemeClr val="accent1"/>
                </a:solidFill>
              </a:rPr>
              <a:t>Nearest neighbors</a:t>
            </a:r>
          </a:p>
          <a:p>
            <a:pPr lvl="1"/>
            <a:r>
              <a:rPr lang="en-US" sz="2800" dirty="0">
                <a:solidFill>
                  <a:schemeClr val="accent1"/>
                </a:solidFill>
              </a:rPr>
              <a:t>Support vector machine</a:t>
            </a:r>
          </a:p>
          <a:p>
            <a:pPr lvl="1"/>
            <a:r>
              <a:rPr lang="en-US" sz="2800" dirty="0">
                <a:solidFill>
                  <a:schemeClr val="accent1"/>
                </a:solidFill>
              </a:rPr>
              <a:t>Neural networks</a:t>
            </a:r>
          </a:p>
          <a:p>
            <a:pPr lvl="1"/>
            <a:r>
              <a:rPr lang="mr-IN" sz="2800" dirty="0">
                <a:solidFill>
                  <a:schemeClr val="accent1"/>
                </a:solidFill>
              </a:rPr>
              <a:t>…</a:t>
            </a:r>
            <a:endParaRPr lang="en-US" sz="28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9084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8747621-F485-EA45-ACFB-EF430C19C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Lecture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2A36025-F8EC-0043-888F-5FF4C6DBFD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12" y="5928528"/>
            <a:ext cx="12080488" cy="834362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The notes are not intended to be comprehensive. They should be accompanied by lectures and/or textbook.</a:t>
            </a:r>
          </a:p>
          <a:p>
            <a:r>
              <a:rPr lang="en-US" dirty="0"/>
              <a:t>Let me know if you spot errors.</a:t>
            </a:r>
          </a:p>
        </p:txBody>
      </p:sp>
    </p:spTree>
    <p:extLst>
      <p:ext uri="{BB962C8B-B14F-4D97-AF65-F5344CB8AC3E}">
        <p14:creationId xmlns:p14="http://schemas.microsoft.com/office/powerpoint/2010/main" val="10736232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E91E31-B4CB-0240-9DED-70714F5C8B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Prevent Overfitting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0887E07-42BC-5D49-B845-67CC89DA8DF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i="1" dirty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  <a:t>	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overfit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penalty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  <a:p>
                <a:r>
                  <a:rPr lang="en-US" dirty="0"/>
                  <a:t>Regularization</a:t>
                </a:r>
              </a:p>
              <a:p>
                <a:pPr lvl="1"/>
                <a:r>
                  <a:rPr lang="en-US" dirty="0"/>
                  <a:t>Choose a </a:t>
                </a:r>
                <a:r>
                  <a:rPr lang="en-US" dirty="0" err="1"/>
                  <a:t>regularizer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dirty="0"/>
                  <a:t> to approximate the penalty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Validation</a:t>
                </a:r>
              </a:p>
              <a:p>
                <a:pPr lvl="1"/>
                <a:r>
                  <a:rPr lang="en-US" dirty="0"/>
                  <a:t>Directly estimate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(The goal of learning is to minimize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0887E07-42BC-5D49-B845-67CC89DA8DF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14178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29227</TotalTime>
  <Words>3660</Words>
  <Application>Microsoft Macintosh PowerPoint</Application>
  <PresentationFormat>Widescreen</PresentationFormat>
  <Paragraphs>568</Paragraphs>
  <Slides>74</Slides>
  <Notes>0</Notes>
  <HiddenSlides>31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74</vt:i4>
      </vt:variant>
    </vt:vector>
  </HeadingPairs>
  <TitlesOfParts>
    <vt:vector size="80" baseType="lpstr">
      <vt:lpstr>Arial</vt:lpstr>
      <vt:lpstr>Calibri</vt:lpstr>
      <vt:lpstr>Calibri Light</vt:lpstr>
      <vt:lpstr>Cambria Math</vt:lpstr>
      <vt:lpstr>Symbol</vt:lpstr>
      <vt:lpstr>Office Theme</vt:lpstr>
      <vt:lpstr>CSE 417T Introduction to Machine Learning</vt:lpstr>
      <vt:lpstr>Logistics</vt:lpstr>
      <vt:lpstr>Recap</vt:lpstr>
      <vt:lpstr>Overfitting and Its Cures</vt:lpstr>
      <vt:lpstr>Regularization (Constrain H)</vt:lpstr>
      <vt:lpstr>Augmented Error</vt:lpstr>
      <vt:lpstr>Summary of Regularization</vt:lpstr>
      <vt:lpstr>Today’s Lecture</vt:lpstr>
      <vt:lpstr>Prevent Overfitting</vt:lpstr>
      <vt:lpstr>Review of Test Set (Estimate E_out)</vt:lpstr>
      <vt:lpstr>Short Discussion on HW2</vt:lpstr>
      <vt:lpstr>Short Discussion on HW2</vt:lpstr>
      <vt:lpstr>Test Set</vt:lpstr>
      <vt:lpstr>Where are Test Set From?</vt:lpstr>
      <vt:lpstr>Where are Test Set From?</vt:lpstr>
      <vt:lpstr>Utilizing the Whole D</vt:lpstr>
      <vt:lpstr>Validation: Beyond Test Set</vt:lpstr>
      <vt:lpstr>Validation: Beyond Test Set</vt:lpstr>
      <vt:lpstr>Model Selection</vt:lpstr>
      <vt:lpstr>Model Selection using Validation</vt:lpstr>
      <vt:lpstr>Question…</vt:lpstr>
      <vt:lpstr>Question…</vt:lpstr>
      <vt:lpstr>Question…</vt:lpstr>
      <vt:lpstr>Utilizing the Whole D</vt:lpstr>
      <vt:lpstr>PowerPoint Presentation</vt:lpstr>
      <vt:lpstr>PowerPoint Presentation</vt:lpstr>
      <vt:lpstr>PowerPoint Presentation</vt:lpstr>
      <vt:lpstr>The Dilemma When Choosing K</vt:lpstr>
      <vt:lpstr>The Dilemma When Choosing K</vt:lpstr>
      <vt:lpstr>Leave-One-Out Cross Validation (LOOCV)</vt:lpstr>
      <vt:lpstr>Illustrative Example</vt:lpstr>
      <vt:lpstr>Properties of LOOCV</vt:lpstr>
      <vt:lpstr>V-Fold Cross Validation</vt:lpstr>
      <vt:lpstr>VC Dimension of d-dim Perceptron</vt:lpstr>
      <vt:lpstr>Recall the Definitions</vt:lpstr>
      <vt:lpstr>VC Dimension of d-dimension Perceptron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VC “Dimension”</vt:lpstr>
      <vt:lpstr>Three Learning Principles</vt:lpstr>
      <vt:lpstr>PowerPoint Presentation</vt:lpstr>
      <vt:lpstr>Occam’s Razor</vt:lpstr>
      <vt:lpstr>PowerPoint Presentation</vt:lpstr>
      <vt:lpstr>PowerPoint Presentation</vt:lpstr>
      <vt:lpstr>Simple Model?</vt:lpstr>
      <vt:lpstr>Simple Model?</vt:lpstr>
      <vt:lpstr>Why is Simple Better?</vt:lpstr>
      <vt:lpstr>Why is Simple Better?</vt:lpstr>
      <vt:lpstr>Falsifiability</vt:lpstr>
      <vt:lpstr>A Classical Puzzle</vt:lpstr>
      <vt:lpstr>PowerPoint Presentation</vt:lpstr>
      <vt:lpstr>1948 US Presidential Election</vt:lpstr>
      <vt:lpstr>PowerPoint Presentation</vt:lpstr>
      <vt:lpstr>What happened?</vt:lpstr>
      <vt:lpstr>Sampling Bias</vt:lpstr>
      <vt:lpstr>What can we do….</vt:lpstr>
      <vt:lpstr>PowerPoint Presentation</vt:lpstr>
      <vt:lpstr>PowerPoint Presentation</vt:lpstr>
      <vt:lpstr>Credit card example</vt:lpstr>
      <vt:lpstr>PowerPoint Presentation</vt:lpstr>
      <vt:lpstr>PowerPoint Presentation</vt:lpstr>
      <vt:lpstr>Data Snooping</vt:lpstr>
      <vt:lpstr>Shouldn’t looking at the data before selecting H</vt:lpstr>
      <vt:lpstr>A Subtle Example</vt:lpstr>
      <vt:lpstr>Reuse of a data set</vt:lpstr>
      <vt:lpstr>PowerPoint Presentation</vt:lpstr>
      <vt:lpstr>PowerPoint Presentation</vt:lpstr>
      <vt:lpstr>What should we do…</vt:lpstr>
      <vt:lpstr>PowerPoint Presentation</vt:lpstr>
      <vt:lpstr>Course Plan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417T Introduction to Machine Learning</dc:title>
  <dc:creator>Ho, Chien-Ju</dc:creator>
  <cp:lastModifiedBy>Microsoft Office User</cp:lastModifiedBy>
  <cp:revision>2704</cp:revision>
  <cp:lastPrinted>2020-02-13T16:58:38Z</cp:lastPrinted>
  <dcterms:created xsi:type="dcterms:W3CDTF">2017-08-24T15:35:37Z</dcterms:created>
  <dcterms:modified xsi:type="dcterms:W3CDTF">2022-11-08T19:41:03Z</dcterms:modified>
</cp:coreProperties>
</file>